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5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4EA8EF7-FCAC-410E-95F7-D039B37FA46D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278D75DC-797C-48EC-9549-C0D75E35221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0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32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357D7E95-FB4E-4AC1-98EB-75C11596096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2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32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6ABE50A3-31ED-4982-B633-9B2763A56AC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3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32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E4D2858D-763C-4B76-912F-8DFC3B688C7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3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34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32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C5CD801C-CEA8-439D-9045-1A25B9E8851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0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04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1011BA08-99B2-483E-8E98-6F6A0E29A76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0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07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79900F31-982A-42AA-83B4-979C686D729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0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644DB1B5-59C1-4EC1-89FC-CDB7D7F6C7F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1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A19F7D33-CAD9-4E7D-9A03-70DD31FF795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FFE9E828-7630-43B6-BED4-6855BBDFA63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1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F0E62741-8E5D-4EEF-B080-50B50A06B75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2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22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3881520" y="8686800"/>
            <a:ext cx="2975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793A810B-29EF-4576-8B80-FA36F159A18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2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0" y="695325"/>
            <a:ext cx="6094413" cy="3427413"/>
          </a:xfrm>
          <a:prstGeom prst="rect">
            <a:avLst/>
          </a:prstGeom>
        </p:spPr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584360" y="365040"/>
            <a:ext cx="9768600" cy="614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584360" y="365040"/>
            <a:ext cx="9768600" cy="614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1584360" y="365040"/>
            <a:ext cx="9768600" cy="614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1584360" y="365040"/>
            <a:ext cx="9768600" cy="614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84360" y="365040"/>
            <a:ext cx="9768600" cy="6142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darecentre.org.au/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hyperlink" Target="https://darecentre.org.au/" TargetMode="Externa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A picture containing food, drawing&#10;&#10;Description automatically generated"/>
          <p:cNvPicPr/>
          <p:nvPr/>
        </p:nvPicPr>
        <p:blipFill>
          <a:blip r:embed="rId14"/>
          <a:srcRect r="78888" b="459"/>
          <a:stretch/>
        </p:blipFill>
        <p:spPr>
          <a:xfrm>
            <a:off x="699120" y="645480"/>
            <a:ext cx="777240" cy="787680"/>
          </a:xfrm>
          <a:prstGeom prst="rect">
            <a:avLst/>
          </a:prstGeom>
          <a:ln w="1260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10080" y="6544440"/>
            <a:ext cx="12191400" cy="307080"/>
          </a:xfrm>
          <a:prstGeom prst="rect">
            <a:avLst/>
          </a:prstGeom>
          <a:gradFill rotWithShape="0"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AU" sz="1400" b="0" strike="noStrike" spc="-1">
                <a:solidFill>
                  <a:srgbClr val="000000"/>
                </a:solidFill>
                <a:latin typeface="Lato"/>
                <a:ea typeface="Lato"/>
              </a:rPr>
              <a:t> </a:t>
            </a:r>
            <a:r>
              <a:rPr lang="en-AU" sz="1400" b="0" u="sng" strike="noStrike" spc="-1">
                <a:solidFill>
                  <a:srgbClr val="0000FF"/>
                </a:solidFill>
                <a:uFillTx/>
                <a:latin typeface="Lato"/>
                <a:ea typeface="Lato"/>
                <a:hlinkClick r:id="rId15"/>
              </a:rPr>
              <a:t>darecentre.org.au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6" descr="A picture containing food, drawing&#10;&#10;Description automatically generated"/>
          <p:cNvPicPr/>
          <p:nvPr/>
        </p:nvPicPr>
        <p:blipFill>
          <a:blip r:embed="rId14"/>
          <a:srcRect r="78888" b="459"/>
          <a:stretch/>
        </p:blipFill>
        <p:spPr>
          <a:xfrm>
            <a:off x="699120" y="645480"/>
            <a:ext cx="777240" cy="787680"/>
          </a:xfrm>
          <a:prstGeom prst="rect">
            <a:avLst/>
          </a:prstGeom>
          <a:ln w="12600"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10080" y="6544440"/>
            <a:ext cx="12191400" cy="307080"/>
          </a:xfrm>
          <a:prstGeom prst="rect">
            <a:avLst/>
          </a:prstGeom>
          <a:gradFill rotWithShape="0"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AU" sz="1400" b="0" strike="noStrike" spc="-1">
                <a:solidFill>
                  <a:srgbClr val="000000"/>
                </a:solidFill>
                <a:latin typeface="Lato"/>
                <a:ea typeface="Lato"/>
              </a:rPr>
              <a:t> </a:t>
            </a:r>
            <a:r>
              <a:rPr lang="en-AU" sz="1400" b="0" u="sng" strike="noStrike" spc="-1">
                <a:solidFill>
                  <a:srgbClr val="0000FF"/>
                </a:solidFill>
                <a:uFillTx/>
                <a:latin typeface="Lato"/>
                <a:ea typeface="Lato"/>
                <a:hlinkClick r:id="rId15"/>
              </a:rPr>
              <a:t>darecentre.org.au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1584360" y="365040"/>
            <a:ext cx="976860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 fontScale="7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://13.211.217.129/6IAS/integrated-data-vis%202.html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1880/5190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ll.portes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05560" y="949680"/>
            <a:ext cx="11779560" cy="35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n-US" sz="32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Feeding Machine Learning Algorithms with Massive Model Suites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Leo Portes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1,2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, Mark Jessell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1,2,3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, Mark Lindsay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2,4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, Guillaume Pirot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1,2,3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, Michel Nzikou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1,3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, Ed Cripps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1,2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1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UWA, 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ITTC DARE, 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3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MinEx CRC, 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Calibri"/>
              </a:rPr>
              <a:t>4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Calibri"/>
              </a:rPr>
              <a:t>CSIRO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7" name="Picture 11_1" descr="A picture containing food,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856880" y="6232752"/>
            <a:ext cx="2586960" cy="555480"/>
          </a:xfrm>
          <a:prstGeom prst="rect">
            <a:avLst/>
          </a:prstGeom>
          <a:ln>
            <a:noFill/>
          </a:ln>
        </p:spPr>
      </p:pic>
      <p:pic>
        <p:nvPicPr>
          <p:cNvPr id="208" name="Picture 13_1" descr="A picture containing screenshot, colorfulness, graphics&#10;&#10;Description automatically generated"/>
          <p:cNvPicPr/>
          <p:nvPr/>
        </p:nvPicPr>
        <p:blipFill>
          <a:blip r:embed="rId3"/>
          <a:stretch/>
        </p:blipFill>
        <p:spPr>
          <a:xfrm>
            <a:off x="-2880" y="6234192"/>
            <a:ext cx="854280" cy="553680"/>
          </a:xfrm>
          <a:prstGeom prst="rect">
            <a:avLst/>
          </a:prstGeom>
          <a:ln>
            <a:noFill/>
          </a:ln>
        </p:spPr>
      </p:pic>
      <p:pic>
        <p:nvPicPr>
          <p:cNvPr id="209" name="Picture 14_1"/>
          <p:cNvPicPr/>
          <p:nvPr/>
        </p:nvPicPr>
        <p:blipFill>
          <a:blip r:embed="rId4"/>
          <a:stretch/>
        </p:blipFill>
        <p:spPr>
          <a:xfrm>
            <a:off x="844920" y="6232752"/>
            <a:ext cx="1015200" cy="55548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4444920" y="6232032"/>
            <a:ext cx="1322640" cy="5554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1" name="Graphic 7_1"/>
          <p:cNvPicPr/>
          <p:nvPr/>
        </p:nvPicPr>
        <p:blipFill>
          <a:blip r:embed="rId5"/>
          <a:stretch/>
        </p:blipFill>
        <p:spPr>
          <a:xfrm>
            <a:off x="4553640" y="6337872"/>
            <a:ext cx="1015200" cy="34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8000"/>
                </a:solidFill>
                <a:latin typeface="Arial"/>
                <a:ea typeface="DejaVu Sans"/>
              </a:rPr>
              <a:t>Grey Level Co-occurrence Matrix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2120" y="6264000"/>
            <a:ext cx="1039716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Hall-Beyer, 2007. GLCM Texture: A Tutorial v. 1.0 through 2. http://hdl.handle.net/1880/51900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3"/>
          <a:stretch/>
        </p:blipFill>
        <p:spPr>
          <a:xfrm>
            <a:off x="1828800" y="2684520"/>
            <a:ext cx="3932640" cy="2180160"/>
          </a:xfrm>
          <a:prstGeom prst="rect">
            <a:avLst/>
          </a:prstGeom>
          <a:ln>
            <a:noFill/>
          </a:ln>
        </p:spPr>
      </p:pic>
      <p:pic>
        <p:nvPicPr>
          <p:cNvPr id="344" name="Picture 343"/>
          <p:cNvPicPr/>
          <p:nvPr/>
        </p:nvPicPr>
        <p:blipFill>
          <a:blip r:embed="rId4"/>
          <a:stretch/>
        </p:blipFill>
        <p:spPr>
          <a:xfrm>
            <a:off x="5931360" y="2757960"/>
            <a:ext cx="1379880" cy="134208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471960" y="2343600"/>
            <a:ext cx="13561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Image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2332800" y="2350440"/>
            <a:ext cx="2757946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Framework matrix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6137280" y="2350440"/>
            <a:ext cx="8535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GLCM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Picture 347"/>
          <p:cNvPicPr/>
          <p:nvPr/>
        </p:nvPicPr>
        <p:blipFill>
          <a:blip r:embed="rId5"/>
          <a:stretch/>
        </p:blipFill>
        <p:spPr>
          <a:xfrm>
            <a:off x="8895960" y="2803680"/>
            <a:ext cx="3199320" cy="165636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6"/>
          <a:stretch/>
        </p:blipFill>
        <p:spPr>
          <a:xfrm>
            <a:off x="7491960" y="2795400"/>
            <a:ext cx="1276200" cy="1016640"/>
          </a:xfrm>
          <a:prstGeom prst="rect">
            <a:avLst/>
          </a:prstGeom>
          <a:ln>
            <a:noFill/>
          </a:ln>
        </p:spPr>
      </p:pic>
      <p:sp>
        <p:nvSpPr>
          <p:cNvPr id="350" name="CustomShape 6"/>
          <p:cNvSpPr/>
          <p:nvPr/>
        </p:nvSpPr>
        <p:spPr>
          <a:xfrm>
            <a:off x="7452000" y="3812760"/>
            <a:ext cx="1263240" cy="431280"/>
          </a:xfrm>
          <a:custGeom>
            <a:avLst/>
            <a:gdLst/>
            <a:ahLst/>
            <a:cxnLst/>
            <a:rect l="l" t="t" r="r" b="b"/>
            <a:pathLst>
              <a:path w="3513" h="1202">
                <a:moveTo>
                  <a:pt x="0" y="383"/>
                </a:moveTo>
                <a:lnTo>
                  <a:pt x="2835" y="383"/>
                </a:lnTo>
                <a:lnTo>
                  <a:pt x="2835" y="0"/>
                </a:lnTo>
                <a:lnTo>
                  <a:pt x="3512" y="600"/>
                </a:lnTo>
                <a:lnTo>
                  <a:pt x="2835" y="1201"/>
                </a:lnTo>
                <a:lnTo>
                  <a:pt x="2835" y="817"/>
                </a:lnTo>
                <a:lnTo>
                  <a:pt x="0" y="817"/>
                </a:lnTo>
                <a:lnTo>
                  <a:pt x="0" y="38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7"/>
          <p:cNvSpPr/>
          <p:nvPr/>
        </p:nvSpPr>
        <p:spPr>
          <a:xfrm>
            <a:off x="648000" y="5374440"/>
            <a:ext cx="1127124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(normalized) GLCM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~ Joint probability distribution of two pixels having the same grey level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2" name="CustomShape 8"/>
          <p:cNvSpPr/>
          <p:nvPr/>
        </p:nvSpPr>
        <p:spPr>
          <a:xfrm>
            <a:off x="9316800" y="2350440"/>
            <a:ext cx="27064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(normalized) GLCM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39600" y="1561680"/>
            <a:ext cx="45889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Example: right (east) spatial relationship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4" name="Picture 353"/>
          <p:cNvPicPr/>
          <p:nvPr/>
        </p:nvPicPr>
        <p:blipFill>
          <a:blip r:embed="rId7"/>
          <a:stretch/>
        </p:blipFill>
        <p:spPr>
          <a:xfrm>
            <a:off x="16560" y="2719440"/>
            <a:ext cx="1789200" cy="2067840"/>
          </a:xfrm>
          <a:prstGeom prst="rect">
            <a:avLst/>
          </a:prstGeom>
          <a:ln>
            <a:noFill/>
          </a:ln>
        </p:spPr>
      </p:pic>
      <p:sp>
        <p:nvSpPr>
          <p:cNvPr id="355" name="CustomShape 10"/>
          <p:cNvSpPr/>
          <p:nvPr/>
        </p:nvSpPr>
        <p:spPr>
          <a:xfrm>
            <a:off x="216000" y="2719440"/>
            <a:ext cx="1223280" cy="339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11"/>
          <p:cNvSpPr/>
          <p:nvPr/>
        </p:nvSpPr>
        <p:spPr>
          <a:xfrm>
            <a:off x="4464000" y="3528000"/>
            <a:ext cx="431280" cy="35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CustomShape 12"/>
          <p:cNvSpPr/>
          <p:nvPr/>
        </p:nvSpPr>
        <p:spPr>
          <a:xfrm>
            <a:off x="6192000" y="2808000"/>
            <a:ext cx="431280" cy="35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Texture measures (features)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672480" y="1512000"/>
            <a:ext cx="7750800" cy="93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Summarize the GLCM in helpful ways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Several of them (13-17?): allows choice to fit the problem at hand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 of them are weighted averages of the GLCM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60" name="Picture 359"/>
          <p:cNvPicPr/>
          <p:nvPr/>
        </p:nvPicPr>
        <p:blipFill>
          <a:blip r:embed="rId3"/>
          <a:stretch/>
        </p:blipFill>
        <p:spPr>
          <a:xfrm>
            <a:off x="1800000" y="2763000"/>
            <a:ext cx="6451200" cy="335628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42480" y="6264000"/>
            <a:ext cx="1039716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Hall-Beyer, 2007. GLCM Texture: A Tutorial v. 1.0 through 2. http://hdl.handle.net/1880/51900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361"/>
          <p:cNvPicPr/>
          <p:nvPr/>
        </p:nvPicPr>
        <p:blipFill>
          <a:blip r:embed="rId2"/>
          <a:stretch/>
        </p:blipFill>
        <p:spPr>
          <a:xfrm>
            <a:off x="144000" y="285480"/>
            <a:ext cx="4955040" cy="719280"/>
          </a:xfrm>
          <a:prstGeom prst="rect">
            <a:avLst/>
          </a:prstGeom>
          <a:ln>
            <a:noFill/>
          </a:ln>
        </p:spPr>
      </p:pic>
      <p:pic>
        <p:nvPicPr>
          <p:cNvPr id="363" name="Picture 362"/>
          <p:cNvPicPr/>
          <p:nvPr/>
        </p:nvPicPr>
        <p:blipFill>
          <a:blip r:embed="rId3"/>
          <a:stretch/>
        </p:blipFill>
        <p:spPr>
          <a:xfrm>
            <a:off x="171720" y="1432440"/>
            <a:ext cx="5362560" cy="432684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0" y="6492600"/>
            <a:ext cx="2577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Brynolfsson et al, 2017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5" name="Picture 364"/>
          <p:cNvPicPr/>
          <p:nvPr/>
        </p:nvPicPr>
        <p:blipFill>
          <a:blip r:embed="rId4"/>
          <a:stretch/>
        </p:blipFill>
        <p:spPr>
          <a:xfrm>
            <a:off x="5796360" y="209160"/>
            <a:ext cx="6284520" cy="6126120"/>
          </a:xfrm>
          <a:prstGeom prst="rect">
            <a:avLst/>
          </a:prstGeom>
          <a:ln>
            <a:noFill/>
          </a:ln>
        </p:spPr>
      </p:pic>
      <p:pic>
        <p:nvPicPr>
          <p:cNvPr id="366" name="Picture 365"/>
          <p:cNvPicPr/>
          <p:nvPr/>
        </p:nvPicPr>
        <p:blipFill>
          <a:blip r:embed="rId5"/>
          <a:stretch/>
        </p:blipFill>
        <p:spPr>
          <a:xfrm>
            <a:off x="5841720" y="6408000"/>
            <a:ext cx="6253560" cy="35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Rotational “</a:t>
            </a:r>
            <a:r>
              <a:rPr lang="en-US" sz="4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invariance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504000" y="1692000"/>
            <a:ext cx="2240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Right → Horizontal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60000" y="2398320"/>
            <a:ext cx="231516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horizontal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= A + A</a:t>
            </a:r>
            <a:r>
              <a:rPr lang="en-US" sz="2400" b="0" strike="noStrike" spc="-1" baseline="3300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70" name="Picture 369"/>
          <p:cNvPicPr/>
          <p:nvPr/>
        </p:nvPicPr>
        <p:blipFill>
          <a:blip r:embed="rId3"/>
          <a:stretch/>
        </p:blipFill>
        <p:spPr>
          <a:xfrm>
            <a:off x="672480" y="3154320"/>
            <a:ext cx="1630800" cy="1655280"/>
          </a:xfrm>
          <a:prstGeom prst="rect">
            <a:avLst/>
          </a:prstGeom>
          <a:ln>
            <a:noFill/>
          </a:ln>
        </p:spPr>
      </p:pic>
      <p:sp>
        <p:nvSpPr>
          <p:cNvPr id="371" name="Line 4"/>
          <p:cNvSpPr/>
          <p:nvPr/>
        </p:nvSpPr>
        <p:spPr>
          <a:xfrm>
            <a:off x="144000" y="3802320"/>
            <a:ext cx="2808000" cy="0"/>
          </a:xfrm>
          <a:prstGeom prst="line">
            <a:avLst/>
          </a:prstGeom>
          <a:ln w="36000">
            <a:solidFill>
              <a:srgbClr val="3465A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2" name="Picture 371"/>
          <p:cNvPicPr/>
          <p:nvPr/>
        </p:nvPicPr>
        <p:blipFill>
          <a:blip r:embed="rId4"/>
          <a:stretch/>
        </p:blipFill>
        <p:spPr>
          <a:xfrm>
            <a:off x="5162040" y="1440000"/>
            <a:ext cx="6933240" cy="4551840"/>
          </a:xfrm>
          <a:prstGeom prst="rect">
            <a:avLst/>
          </a:prstGeom>
          <a:ln>
            <a:noFill/>
          </a:ln>
        </p:spPr>
      </p:pic>
      <p:sp>
        <p:nvSpPr>
          <p:cNvPr id="373" name="Line 5"/>
          <p:cNvSpPr/>
          <p:nvPr/>
        </p:nvSpPr>
        <p:spPr>
          <a:xfrm>
            <a:off x="10634040" y="5328000"/>
            <a:ext cx="1461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Line 6"/>
          <p:cNvSpPr/>
          <p:nvPr/>
        </p:nvSpPr>
        <p:spPr>
          <a:xfrm>
            <a:off x="5162040" y="5616000"/>
            <a:ext cx="5566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7"/>
          <p:cNvSpPr/>
          <p:nvPr/>
        </p:nvSpPr>
        <p:spPr>
          <a:xfrm>
            <a:off x="10506600" y="6192000"/>
            <a:ext cx="1684800" cy="2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Haralick </a:t>
            </a:r>
            <a:r>
              <a:rPr lang="en-US" sz="1200" b="0" i="1" strike="noStrike" spc="-1">
                <a:solidFill>
                  <a:srgbClr val="C9211E"/>
                </a:solidFill>
                <a:latin typeface="Arial"/>
                <a:ea typeface="DejaVu Sans"/>
              </a:rPr>
              <a:t>et al, </a:t>
            </a: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1973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6" name="CustomShape 8"/>
          <p:cNvSpPr/>
          <p:nvPr/>
        </p:nvSpPr>
        <p:spPr>
          <a:xfrm>
            <a:off x="1286640" y="5040720"/>
            <a:ext cx="25542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horiz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= [f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…,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Line 9"/>
          <p:cNvSpPr/>
          <p:nvPr/>
        </p:nvSpPr>
        <p:spPr>
          <a:xfrm>
            <a:off x="1368360" y="507636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Images → feature vectors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504000" y="1692000"/>
            <a:ext cx="2240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Right → Horizontal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3400" y="2321280"/>
            <a:ext cx="25686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lang="en-US" sz="2400" b="0" strike="noStrike" spc="-1" baseline="-33000" dirty="0" err="1">
                <a:solidFill>
                  <a:srgbClr val="000000"/>
                </a:solidFill>
                <a:latin typeface="Arial"/>
                <a:ea typeface="DejaVu Sans"/>
              </a:rPr>
              <a:t>horizontal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= A + A</a:t>
            </a:r>
            <a:r>
              <a:rPr lang="en-US" sz="2400" b="0" strike="noStrike" spc="-1" baseline="33000" dirty="0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81" name="Picture 380"/>
          <p:cNvPicPr/>
          <p:nvPr/>
        </p:nvPicPr>
        <p:blipFill>
          <a:blip r:embed="rId3"/>
          <a:stretch/>
        </p:blipFill>
        <p:spPr>
          <a:xfrm>
            <a:off x="672480" y="3154320"/>
            <a:ext cx="1630800" cy="1655280"/>
          </a:xfrm>
          <a:prstGeom prst="rect">
            <a:avLst/>
          </a:prstGeom>
          <a:ln>
            <a:noFill/>
          </a:ln>
        </p:spPr>
      </p:pic>
      <p:sp>
        <p:nvSpPr>
          <p:cNvPr id="382" name="Line 4"/>
          <p:cNvSpPr/>
          <p:nvPr/>
        </p:nvSpPr>
        <p:spPr>
          <a:xfrm>
            <a:off x="144000" y="3802320"/>
            <a:ext cx="2808000" cy="0"/>
          </a:xfrm>
          <a:prstGeom prst="line">
            <a:avLst/>
          </a:prstGeom>
          <a:ln w="36000">
            <a:solidFill>
              <a:srgbClr val="3465A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3" name="Group 5"/>
          <p:cNvGrpSpPr/>
          <p:nvPr/>
        </p:nvGrpSpPr>
        <p:grpSpPr>
          <a:xfrm>
            <a:off x="5595840" y="2952000"/>
            <a:ext cx="3259440" cy="3024000"/>
            <a:chOff x="5595840" y="2952000"/>
            <a:chExt cx="3259440" cy="3024000"/>
          </a:xfrm>
        </p:grpSpPr>
        <p:pic>
          <p:nvPicPr>
            <p:cNvPr id="384" name="Picture 383"/>
            <p:cNvPicPr/>
            <p:nvPr/>
          </p:nvPicPr>
          <p:blipFill>
            <a:blip r:embed="rId3"/>
            <a:stretch/>
          </p:blipFill>
          <p:spPr>
            <a:xfrm>
              <a:off x="6387840" y="3996000"/>
              <a:ext cx="1630800" cy="16552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85" name="Group 6"/>
            <p:cNvGrpSpPr/>
            <p:nvPr/>
          </p:nvGrpSpPr>
          <p:grpSpPr>
            <a:xfrm>
              <a:off x="5595840" y="3312000"/>
              <a:ext cx="2808000" cy="2664000"/>
              <a:chOff x="5595840" y="3312000"/>
              <a:chExt cx="2808000" cy="2664000"/>
            </a:xfrm>
          </p:grpSpPr>
          <p:sp>
            <p:nvSpPr>
              <p:cNvPr id="386" name="Line 7"/>
              <p:cNvSpPr/>
              <p:nvPr/>
            </p:nvSpPr>
            <p:spPr>
              <a:xfrm>
                <a:off x="5595840" y="4644000"/>
                <a:ext cx="2808000" cy="0"/>
              </a:xfrm>
              <a:prstGeom prst="line">
                <a:avLst/>
              </a:prstGeom>
              <a:ln w="36000">
                <a:solidFill>
                  <a:srgbClr val="3465A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7" name="Line 8"/>
              <p:cNvSpPr/>
              <p:nvPr/>
            </p:nvSpPr>
            <p:spPr>
              <a:xfrm flipV="1">
                <a:off x="6989040" y="3312000"/>
                <a:ext cx="21600" cy="2664000"/>
              </a:xfrm>
              <a:prstGeom prst="line">
                <a:avLst/>
              </a:prstGeom>
              <a:ln w="36000">
                <a:solidFill>
                  <a:srgbClr val="3465A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8" name="Line 9"/>
              <p:cNvSpPr/>
              <p:nvPr/>
            </p:nvSpPr>
            <p:spPr>
              <a:xfrm flipV="1">
                <a:off x="6006960" y="3702240"/>
                <a:ext cx="1985400" cy="1883880"/>
              </a:xfrm>
              <a:prstGeom prst="line">
                <a:avLst/>
              </a:prstGeom>
              <a:ln w="36000">
                <a:solidFill>
                  <a:srgbClr val="3465A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9" name="Line 10"/>
              <p:cNvSpPr/>
              <p:nvPr/>
            </p:nvSpPr>
            <p:spPr>
              <a:xfrm flipH="1" flipV="1">
                <a:off x="6006960" y="3702240"/>
                <a:ext cx="1985400" cy="1883880"/>
              </a:xfrm>
              <a:prstGeom prst="line">
                <a:avLst/>
              </a:prstGeom>
              <a:ln w="36000">
                <a:solidFill>
                  <a:srgbClr val="3465A4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90" name="CustomShape 11"/>
            <p:cNvSpPr/>
            <p:nvPr/>
          </p:nvSpPr>
          <p:spPr>
            <a:xfrm>
              <a:off x="8475840" y="4477680"/>
              <a:ext cx="379440" cy="345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0</a:t>
              </a:r>
              <a:r>
                <a:rPr lang="en-US" sz="1800" b="0" strike="noStrike" spc="-1" baseline="33000">
                  <a:solidFill>
                    <a:srgbClr val="000000"/>
                  </a:solidFill>
                  <a:latin typeface="Arial"/>
                  <a:ea typeface="DejaVu Sans"/>
                </a:rPr>
                <a:t>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1" name="CustomShape 12"/>
            <p:cNvSpPr/>
            <p:nvPr/>
          </p:nvSpPr>
          <p:spPr>
            <a:xfrm>
              <a:off x="7951680" y="3397680"/>
              <a:ext cx="523440" cy="601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45</a:t>
              </a:r>
              <a:r>
                <a:rPr lang="en-US" sz="1800" b="0" strike="noStrike" spc="-1" baseline="33000">
                  <a:solidFill>
                    <a:srgbClr val="000000"/>
                  </a:solidFill>
                  <a:latin typeface="Arial"/>
                  <a:ea typeface="DejaVu Sans"/>
                </a:rPr>
                <a:t>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2" name="CustomShape 13"/>
            <p:cNvSpPr/>
            <p:nvPr/>
          </p:nvSpPr>
          <p:spPr>
            <a:xfrm>
              <a:off x="6871680" y="2952000"/>
              <a:ext cx="523440" cy="601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90</a:t>
              </a:r>
              <a:r>
                <a:rPr lang="en-US" sz="1800" b="0" strike="noStrike" spc="-1" baseline="33000">
                  <a:solidFill>
                    <a:srgbClr val="000000"/>
                  </a:solidFill>
                  <a:latin typeface="Arial"/>
                  <a:ea typeface="DejaVu Sans"/>
                </a:rPr>
                <a:t>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93" name="CustomShape 14"/>
            <p:cNvSpPr/>
            <p:nvPr/>
          </p:nvSpPr>
          <p:spPr>
            <a:xfrm>
              <a:off x="5667840" y="3384000"/>
              <a:ext cx="647280" cy="359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135</a:t>
              </a:r>
              <a:r>
                <a:rPr lang="en-US" sz="1800" b="0" strike="noStrike" spc="-1" baseline="33000">
                  <a:solidFill>
                    <a:srgbClr val="000000"/>
                  </a:solidFill>
                  <a:latin typeface="Arial"/>
                  <a:ea typeface="DejaVu Sans"/>
                </a:rPr>
                <a:t>o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394" name="CustomShape 15"/>
          <p:cNvSpPr/>
          <p:nvPr/>
        </p:nvSpPr>
        <p:spPr>
          <a:xfrm>
            <a:off x="4968000" y="2016000"/>
            <a:ext cx="722340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 GLCM in total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4x13 features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Average of all directions → approximate rotational  invariant feature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5" name="CustomShape 16"/>
          <p:cNvSpPr/>
          <p:nvPr/>
        </p:nvSpPr>
        <p:spPr>
          <a:xfrm>
            <a:off x="4968000" y="1705680"/>
            <a:ext cx="20210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4 Directions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6" name="CustomShape 17"/>
          <p:cNvSpPr/>
          <p:nvPr/>
        </p:nvSpPr>
        <p:spPr>
          <a:xfrm>
            <a:off x="1286280" y="5040360"/>
            <a:ext cx="30672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 dirty="0" err="1">
                <a:solidFill>
                  <a:srgbClr val="000000"/>
                </a:solidFill>
                <a:latin typeface="Arial"/>
                <a:ea typeface="DejaVu Sans"/>
              </a:rPr>
              <a:t>horiz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= [f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…, 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97" name="CustomShape 18"/>
          <p:cNvSpPr/>
          <p:nvPr/>
        </p:nvSpPr>
        <p:spPr>
          <a:xfrm>
            <a:off x="8914474" y="3060000"/>
            <a:ext cx="23850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= [f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…,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8" name="CustomShape 19"/>
          <p:cNvSpPr/>
          <p:nvPr/>
        </p:nvSpPr>
        <p:spPr>
          <a:xfrm>
            <a:off x="8914474" y="3753000"/>
            <a:ext cx="24840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45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= [f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…,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99" name="CustomShape 20"/>
          <p:cNvSpPr/>
          <p:nvPr/>
        </p:nvSpPr>
        <p:spPr>
          <a:xfrm>
            <a:off x="8914474" y="4446000"/>
            <a:ext cx="248400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90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= [f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…,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0" name="CustomShape 21"/>
          <p:cNvSpPr/>
          <p:nvPr/>
        </p:nvSpPr>
        <p:spPr>
          <a:xfrm>
            <a:off x="8914474" y="5832360"/>
            <a:ext cx="3321000" cy="9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Noto Sans CJK SC"/>
              </a:rPr>
              <a:t>av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= [&lt;f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&gt;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Noto Sans CJK SC"/>
              </a:rPr>
              <a:t>av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, …, &lt;f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Noto Sans CJK SC"/>
              </a:rPr>
              <a:t>13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&gt;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Noto Sans CJK SC"/>
              </a:rPr>
              <a:t>av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]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01" name="CustomShape 22"/>
          <p:cNvSpPr/>
          <p:nvPr/>
        </p:nvSpPr>
        <p:spPr>
          <a:xfrm>
            <a:off x="8914474" y="5138640"/>
            <a:ext cx="2745000" cy="50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135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= [f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…, f</a:t>
            </a:r>
            <a:r>
              <a:rPr lang="en-US" sz="24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13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]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2" name="CustomShape 23"/>
          <p:cNvSpPr/>
          <p:nvPr/>
        </p:nvSpPr>
        <p:spPr>
          <a:xfrm>
            <a:off x="8904475" y="5760000"/>
            <a:ext cx="3122280" cy="647280"/>
          </a:xfrm>
          <a:prstGeom prst="rect">
            <a:avLst/>
          </a:prstGeom>
          <a:noFill/>
          <a:ln w="36000">
            <a:solidFill>
              <a:srgbClr val="FF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Line 24"/>
          <p:cNvSpPr/>
          <p:nvPr/>
        </p:nvSpPr>
        <p:spPr>
          <a:xfrm>
            <a:off x="1368000" y="50760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Line 25"/>
          <p:cNvSpPr/>
          <p:nvPr/>
        </p:nvSpPr>
        <p:spPr>
          <a:xfrm>
            <a:off x="9216000" y="31302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26"/>
          <p:cNvSpPr/>
          <p:nvPr/>
        </p:nvSpPr>
        <p:spPr>
          <a:xfrm>
            <a:off x="9216000" y="38142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27"/>
          <p:cNvSpPr/>
          <p:nvPr/>
        </p:nvSpPr>
        <p:spPr>
          <a:xfrm>
            <a:off x="9216000" y="44982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28"/>
          <p:cNvSpPr/>
          <p:nvPr/>
        </p:nvSpPr>
        <p:spPr>
          <a:xfrm>
            <a:off x="9216000" y="51822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29"/>
          <p:cNvSpPr/>
          <p:nvPr/>
        </p:nvSpPr>
        <p:spPr>
          <a:xfrm>
            <a:off x="9216000" y="59022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718040" y="1296000"/>
            <a:ext cx="4377240" cy="4104000"/>
          </a:xfrm>
          <a:prstGeom prst="rect">
            <a:avLst/>
          </a:prstGeom>
          <a:solidFill>
            <a:srgbClr val="EEEEEE"/>
          </a:solidFill>
          <a:ln>
            <a:solidFill>
              <a:srgbClr val="8080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0" name="Picture 409"/>
          <p:cNvPicPr/>
          <p:nvPr/>
        </p:nvPicPr>
        <p:blipFill>
          <a:blip r:embed="rId2"/>
          <a:stretch/>
        </p:blipFill>
        <p:spPr>
          <a:xfrm>
            <a:off x="1130400" y="2201040"/>
            <a:ext cx="721440" cy="718560"/>
          </a:xfrm>
          <a:prstGeom prst="rect">
            <a:avLst/>
          </a:prstGeom>
          <a:ln>
            <a:noFill/>
          </a:ln>
        </p:spPr>
      </p:pic>
      <p:pic>
        <p:nvPicPr>
          <p:cNvPr id="411" name="Picture 410"/>
          <p:cNvPicPr/>
          <p:nvPr/>
        </p:nvPicPr>
        <p:blipFill>
          <a:blip r:embed="rId3"/>
          <a:stretch/>
        </p:blipFill>
        <p:spPr>
          <a:xfrm>
            <a:off x="1130400" y="5369760"/>
            <a:ext cx="721440" cy="718560"/>
          </a:xfrm>
          <a:prstGeom prst="rect">
            <a:avLst/>
          </a:prstGeom>
          <a:ln>
            <a:noFill/>
          </a:ln>
        </p:spPr>
      </p:pic>
      <p:pic>
        <p:nvPicPr>
          <p:cNvPr id="412" name="Picture 411"/>
          <p:cNvPicPr/>
          <p:nvPr/>
        </p:nvPicPr>
        <p:blipFill>
          <a:blip r:embed="rId4"/>
          <a:stretch/>
        </p:blipFill>
        <p:spPr>
          <a:xfrm>
            <a:off x="1130400" y="3056400"/>
            <a:ext cx="721440" cy="718560"/>
          </a:xfrm>
          <a:prstGeom prst="rect">
            <a:avLst/>
          </a:prstGeom>
          <a:ln>
            <a:noFill/>
          </a:ln>
        </p:spPr>
      </p:pic>
      <p:pic>
        <p:nvPicPr>
          <p:cNvPr id="413" name="Picture 412"/>
          <p:cNvPicPr/>
          <p:nvPr/>
        </p:nvPicPr>
        <p:blipFill>
          <a:blip r:embed="rId5"/>
          <a:stretch/>
        </p:blipFill>
        <p:spPr>
          <a:xfrm>
            <a:off x="1130400" y="3979080"/>
            <a:ext cx="721440" cy="718560"/>
          </a:xfrm>
          <a:prstGeom prst="rect">
            <a:avLst/>
          </a:prstGeom>
          <a:ln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144000" y="2387520"/>
            <a:ext cx="966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tilt_fault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0" y="4165560"/>
            <a:ext cx="1105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fault_fold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144000" y="3242880"/>
            <a:ext cx="966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tilt_fault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182880" y="5556240"/>
            <a:ext cx="966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tilt_fault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8" name="CustomShape 6"/>
          <p:cNvSpPr/>
          <p:nvPr/>
        </p:nvSpPr>
        <p:spPr>
          <a:xfrm>
            <a:off x="1188720" y="4567680"/>
            <a:ext cx="605160" cy="65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2951999" y="2387520"/>
            <a:ext cx="4961077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[0.00101,   332.10,   …,  	0.999884]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20" name="CustomShape 8"/>
          <p:cNvSpPr/>
          <p:nvPr/>
        </p:nvSpPr>
        <p:spPr>
          <a:xfrm>
            <a:off x="2952000" y="5556240"/>
            <a:ext cx="48938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[0.00101,   332.08,    …,  	0.999885]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21" name="CustomShape 9"/>
          <p:cNvSpPr/>
          <p:nvPr/>
        </p:nvSpPr>
        <p:spPr>
          <a:xfrm>
            <a:off x="2952000" y="3242880"/>
            <a:ext cx="4793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[0.00212,	212.44, …,	0.999868]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2" name="CustomShape 10"/>
          <p:cNvSpPr/>
          <p:nvPr/>
        </p:nvSpPr>
        <p:spPr>
          <a:xfrm>
            <a:off x="2952000" y="4165560"/>
            <a:ext cx="47934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[0.00298,	84.02, …, 	0.999728]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 rot="20060400">
            <a:off x="2987280" y="1717560"/>
            <a:ext cx="7912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ASM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 rot="20060400">
            <a:off x="4385160" y="1645920"/>
            <a:ext cx="131292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Contrast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5" name="CustomShape 13"/>
          <p:cNvSpPr/>
          <p:nvPr/>
        </p:nvSpPr>
        <p:spPr>
          <a:xfrm rot="20060400">
            <a:off x="5975280" y="1717560"/>
            <a:ext cx="7912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HXY2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6" name="CustomShape 14"/>
          <p:cNvSpPr/>
          <p:nvPr/>
        </p:nvSpPr>
        <p:spPr>
          <a:xfrm>
            <a:off x="720000" y="1841040"/>
            <a:ext cx="1475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Geophysics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7" name="CustomShape 15"/>
          <p:cNvSpPr/>
          <p:nvPr/>
        </p:nvSpPr>
        <p:spPr>
          <a:xfrm>
            <a:off x="7845840" y="5557680"/>
            <a:ext cx="18014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Higher similarity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8" name="Line 16"/>
          <p:cNvSpPr/>
          <p:nvPr/>
        </p:nvSpPr>
        <p:spPr>
          <a:xfrm flipH="1" flipV="1">
            <a:off x="6905880" y="2713680"/>
            <a:ext cx="942120" cy="2988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Line 17"/>
          <p:cNvSpPr/>
          <p:nvPr/>
        </p:nvSpPr>
        <p:spPr>
          <a:xfrm flipH="1" flipV="1">
            <a:off x="6846120" y="5639760"/>
            <a:ext cx="1001880" cy="619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18"/>
          <p:cNvSpPr/>
          <p:nvPr/>
        </p:nvSpPr>
        <p:spPr>
          <a:xfrm>
            <a:off x="2052000" y="2400120"/>
            <a:ext cx="503280" cy="359280"/>
          </a:xfrm>
          <a:custGeom>
            <a:avLst/>
            <a:gdLst/>
            <a:ahLst/>
            <a:cxnLst/>
            <a:rect l="l" t="t" r="r" b="b"/>
            <a:pathLst>
              <a:path w="1401" h="1002">
                <a:moveTo>
                  <a:pt x="0" y="250"/>
                </a:moveTo>
                <a:lnTo>
                  <a:pt x="1050" y="250"/>
                </a:lnTo>
                <a:lnTo>
                  <a:pt x="1050" y="0"/>
                </a:lnTo>
                <a:lnTo>
                  <a:pt x="1400" y="500"/>
                </a:lnTo>
                <a:lnTo>
                  <a:pt x="1050" y="1001"/>
                </a:lnTo>
                <a:lnTo>
                  <a:pt x="10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19"/>
          <p:cNvSpPr/>
          <p:nvPr/>
        </p:nvSpPr>
        <p:spPr>
          <a:xfrm>
            <a:off x="2052000" y="3264480"/>
            <a:ext cx="503280" cy="359280"/>
          </a:xfrm>
          <a:custGeom>
            <a:avLst/>
            <a:gdLst/>
            <a:ahLst/>
            <a:cxnLst/>
            <a:rect l="l" t="t" r="r" b="b"/>
            <a:pathLst>
              <a:path w="1401" h="1002">
                <a:moveTo>
                  <a:pt x="0" y="250"/>
                </a:moveTo>
                <a:lnTo>
                  <a:pt x="1050" y="250"/>
                </a:lnTo>
                <a:lnTo>
                  <a:pt x="1050" y="0"/>
                </a:lnTo>
                <a:lnTo>
                  <a:pt x="1400" y="500"/>
                </a:lnTo>
                <a:lnTo>
                  <a:pt x="1050" y="1001"/>
                </a:lnTo>
                <a:lnTo>
                  <a:pt x="10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20"/>
          <p:cNvSpPr/>
          <p:nvPr/>
        </p:nvSpPr>
        <p:spPr>
          <a:xfrm>
            <a:off x="2052000" y="4127760"/>
            <a:ext cx="503280" cy="359280"/>
          </a:xfrm>
          <a:custGeom>
            <a:avLst/>
            <a:gdLst/>
            <a:ahLst/>
            <a:cxnLst/>
            <a:rect l="l" t="t" r="r" b="b"/>
            <a:pathLst>
              <a:path w="1401" h="1002">
                <a:moveTo>
                  <a:pt x="0" y="250"/>
                </a:moveTo>
                <a:lnTo>
                  <a:pt x="1050" y="250"/>
                </a:lnTo>
                <a:lnTo>
                  <a:pt x="1050" y="0"/>
                </a:lnTo>
                <a:lnTo>
                  <a:pt x="1400" y="500"/>
                </a:lnTo>
                <a:lnTo>
                  <a:pt x="1050" y="1001"/>
                </a:lnTo>
                <a:lnTo>
                  <a:pt x="10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21"/>
          <p:cNvSpPr/>
          <p:nvPr/>
        </p:nvSpPr>
        <p:spPr>
          <a:xfrm>
            <a:off x="2052000" y="5567760"/>
            <a:ext cx="503280" cy="359280"/>
          </a:xfrm>
          <a:custGeom>
            <a:avLst/>
            <a:gdLst/>
            <a:ahLst/>
            <a:cxnLst/>
            <a:rect l="l" t="t" r="r" b="b"/>
            <a:pathLst>
              <a:path w="1401" h="1002">
                <a:moveTo>
                  <a:pt x="0" y="250"/>
                </a:moveTo>
                <a:lnTo>
                  <a:pt x="1050" y="250"/>
                </a:lnTo>
                <a:lnTo>
                  <a:pt x="1050" y="0"/>
                </a:lnTo>
                <a:lnTo>
                  <a:pt x="1400" y="500"/>
                </a:lnTo>
                <a:lnTo>
                  <a:pt x="1050" y="1001"/>
                </a:lnTo>
                <a:lnTo>
                  <a:pt x="10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22"/>
          <p:cNvSpPr/>
          <p:nvPr/>
        </p:nvSpPr>
        <p:spPr>
          <a:xfrm>
            <a:off x="288000" y="6912000"/>
            <a:ext cx="2077560" cy="108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Files: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9211E"/>
                </a:solidFill>
                <a:latin typeface="Arial"/>
                <a:ea typeface="DejaVu Sans"/>
              </a:rPr>
              <a:t>300_090_240_030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9211E"/>
                </a:solidFill>
                <a:latin typeface="Arial"/>
                <a:ea typeface="DejaVu Sans"/>
              </a:rPr>
              <a:t>340_030_340_040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9211E"/>
                </a:solidFill>
                <a:latin typeface="Arial"/>
                <a:ea typeface="DejaVu Sans"/>
              </a:rPr>
              <a:t>140_060_140_070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9211E"/>
                </a:solidFill>
                <a:latin typeface="Arial"/>
                <a:ea typeface="DejaVu Sans"/>
              </a:rPr>
              <a:t>060_090_300_030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5" name="CustomShape 23"/>
          <p:cNvSpPr/>
          <p:nvPr/>
        </p:nvSpPr>
        <p:spPr>
          <a:xfrm>
            <a:off x="56160" y="0"/>
            <a:ext cx="9807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High</a:t>
            </a: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Noto Sans CJK SC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dimensionality | encoding through texture features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36" name="CustomShape 24"/>
          <p:cNvSpPr/>
          <p:nvPr/>
        </p:nvSpPr>
        <p:spPr>
          <a:xfrm>
            <a:off x="1584000" y="720000"/>
            <a:ext cx="4031280" cy="647280"/>
          </a:xfrm>
          <a:prstGeom prst="rect">
            <a:avLst/>
          </a:prstGeom>
          <a:solidFill>
            <a:srgbClr val="FF8000">
              <a:alpha val="70000"/>
            </a:srgbClr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CustomShape 25"/>
          <p:cNvSpPr/>
          <p:nvPr/>
        </p:nvSpPr>
        <p:spPr>
          <a:xfrm>
            <a:off x="1656000" y="792000"/>
            <a:ext cx="439128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40x40 → 13, 	13&lt;&lt; 1600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26"/>
          <p:cNvSpPr/>
          <p:nvPr/>
        </p:nvSpPr>
        <p:spPr>
          <a:xfrm>
            <a:off x="7718040" y="1296000"/>
            <a:ext cx="4377240" cy="40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List of features used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1. ASM, Angular second moment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2. Contrast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3. Correlation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4. SSV, Sum of squares: variance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5. IDM, Inverse difference moment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6. SA, sum average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7. SV, sum variance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8. Sum Entropy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9. Entropy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10. DF, Difference variance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11. DE, Difference Entropy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12. and 13, Information Measures correlations: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   * HXY1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   * HXY2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39" name="CustomShape 27"/>
          <p:cNvSpPr/>
          <p:nvPr/>
        </p:nvSpPr>
        <p:spPr>
          <a:xfrm>
            <a:off x="2880000" y="5400000"/>
            <a:ext cx="4441320" cy="647280"/>
          </a:xfrm>
          <a:prstGeom prst="rect">
            <a:avLst/>
          </a:prstGeom>
          <a:noFill/>
          <a:ln w="36000">
            <a:solidFill>
              <a:srgbClr val="2A60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8"/>
          <p:cNvSpPr/>
          <p:nvPr/>
        </p:nvSpPr>
        <p:spPr>
          <a:xfrm>
            <a:off x="2879999" y="2232000"/>
            <a:ext cx="4441321" cy="647280"/>
          </a:xfrm>
          <a:prstGeom prst="rect">
            <a:avLst/>
          </a:prstGeom>
          <a:noFill/>
          <a:ln w="36000">
            <a:solidFill>
              <a:srgbClr val="2A60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115200" y="173880"/>
            <a:ext cx="388980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And now… What?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42" name="Group 2"/>
          <p:cNvGrpSpPr/>
          <p:nvPr/>
        </p:nvGrpSpPr>
        <p:grpSpPr>
          <a:xfrm>
            <a:off x="72000" y="1368000"/>
            <a:ext cx="6623280" cy="1583280"/>
            <a:chOff x="72000" y="1368000"/>
            <a:chExt cx="6623280" cy="1583280"/>
          </a:xfrm>
        </p:grpSpPr>
        <p:pic>
          <p:nvPicPr>
            <p:cNvPr id="443" name="Picture 442"/>
            <p:cNvPicPr/>
            <p:nvPr/>
          </p:nvPicPr>
          <p:blipFill>
            <a:blip r:embed="rId2"/>
            <a:stretch/>
          </p:blipFill>
          <p:spPr>
            <a:xfrm>
              <a:off x="72000" y="1368000"/>
              <a:ext cx="3988080" cy="1583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4" name="Picture 443"/>
            <p:cNvPicPr/>
            <p:nvPr/>
          </p:nvPicPr>
          <p:blipFill>
            <a:blip r:embed="rId3"/>
            <a:stretch/>
          </p:blipFill>
          <p:spPr>
            <a:xfrm>
              <a:off x="4060800" y="1368000"/>
              <a:ext cx="2634480" cy="1576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5" name="CustomShape 3"/>
          <p:cNvSpPr/>
          <p:nvPr/>
        </p:nvSpPr>
        <p:spPr>
          <a:xfrm>
            <a:off x="6840000" y="1872000"/>
            <a:ext cx="503280" cy="359280"/>
          </a:xfrm>
          <a:custGeom>
            <a:avLst/>
            <a:gdLst/>
            <a:ahLst/>
            <a:cxnLst/>
            <a:rect l="l" t="t" r="r" b="b"/>
            <a:pathLst>
              <a:path w="1401" h="1002">
                <a:moveTo>
                  <a:pt x="0" y="250"/>
                </a:moveTo>
                <a:lnTo>
                  <a:pt x="1050" y="250"/>
                </a:lnTo>
                <a:lnTo>
                  <a:pt x="1050" y="0"/>
                </a:lnTo>
                <a:lnTo>
                  <a:pt x="1400" y="500"/>
                </a:lnTo>
                <a:lnTo>
                  <a:pt x="1050" y="1001"/>
                </a:lnTo>
                <a:lnTo>
                  <a:pt x="10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4"/>
          <p:cNvSpPr/>
          <p:nvPr/>
        </p:nvSpPr>
        <p:spPr>
          <a:xfrm>
            <a:off x="2153160" y="933120"/>
            <a:ext cx="20941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2D mag responses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8712000" y="805320"/>
            <a:ext cx="28792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New representation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>
            <a:off x="10292760" y="1081800"/>
            <a:ext cx="4359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10293120" y="2414160"/>
            <a:ext cx="4359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10293480" y="3962520"/>
            <a:ext cx="435960" cy="42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451" name="Group 9"/>
          <p:cNvGrpSpPr/>
          <p:nvPr/>
        </p:nvGrpSpPr>
        <p:grpSpPr>
          <a:xfrm>
            <a:off x="7426440" y="1152000"/>
            <a:ext cx="4740840" cy="3599280"/>
            <a:chOff x="7426440" y="1152000"/>
            <a:chExt cx="4740840" cy="3599280"/>
          </a:xfrm>
        </p:grpSpPr>
        <p:grpSp>
          <p:nvGrpSpPr>
            <p:cNvPr id="452" name="Group 10"/>
            <p:cNvGrpSpPr/>
            <p:nvPr/>
          </p:nvGrpSpPr>
          <p:grpSpPr>
            <a:xfrm>
              <a:off x="7426440" y="1152000"/>
              <a:ext cx="4740840" cy="3599280"/>
              <a:chOff x="7426440" y="1152000"/>
              <a:chExt cx="4740840" cy="3599280"/>
            </a:xfrm>
          </p:grpSpPr>
          <p:pic>
            <p:nvPicPr>
              <p:cNvPr id="453" name="Picture 452"/>
              <p:cNvPicPr/>
              <p:nvPr/>
            </p:nvPicPr>
            <p:blipFill>
              <a:blip r:embed="rId4"/>
              <a:stretch/>
            </p:blipFill>
            <p:spPr>
              <a:xfrm>
                <a:off x="7426440" y="1253160"/>
                <a:ext cx="2865600" cy="34981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4" name="Picture 453"/>
              <p:cNvPicPr/>
              <p:nvPr/>
            </p:nvPicPr>
            <p:blipFill>
              <a:blip r:embed="rId5"/>
              <a:stretch/>
            </p:blipFill>
            <p:spPr>
              <a:xfrm>
                <a:off x="10682280" y="1152000"/>
                <a:ext cx="1485000" cy="327528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55" name="CustomShape 11"/>
            <p:cNvSpPr/>
            <p:nvPr/>
          </p:nvSpPr>
          <p:spPr>
            <a:xfrm>
              <a:off x="7426440" y="1368000"/>
              <a:ext cx="492840" cy="30232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6" name="CustomShape 12"/>
          <p:cNvSpPr/>
          <p:nvPr/>
        </p:nvSpPr>
        <p:spPr>
          <a:xfrm>
            <a:off x="17640" y="4644000"/>
            <a:ext cx="7685640" cy="209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  <a:ea typeface="Noto Sans CJK SC"/>
              </a:rPr>
              <a:t>We now have a 13D space to represent the geophysics. Is it meaningful?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Data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separability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? 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Simpler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ML architectures?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13D space has a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?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Projection of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real-world data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2"/>
          <p:cNvSpPr/>
          <p:nvPr/>
        </p:nvSpPr>
        <p:spPr>
          <a:xfrm>
            <a:off x="435240" y="1567440"/>
            <a:ext cx="7340040" cy="23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Exploring separability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(in the “Haralick space”)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458"/>
          <p:cNvPicPr/>
          <p:nvPr/>
        </p:nvPicPr>
        <p:blipFill>
          <a:blip r:embed="rId2"/>
          <a:stretch/>
        </p:blipFill>
        <p:spPr>
          <a:xfrm>
            <a:off x="173880" y="1654560"/>
            <a:ext cx="11784240" cy="3569760"/>
          </a:xfrm>
          <a:prstGeom prst="rect">
            <a:avLst/>
          </a:prstGeom>
          <a:ln>
            <a:noFill/>
          </a:ln>
        </p:spPr>
      </p:pic>
      <p:sp>
        <p:nvSpPr>
          <p:cNvPr id="460" name="CustomShape 1"/>
          <p:cNvSpPr/>
          <p:nvPr/>
        </p:nvSpPr>
        <p:spPr>
          <a:xfrm>
            <a:off x="4005720" y="1393200"/>
            <a:ext cx="8185320" cy="426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1" name="Group 2"/>
          <p:cNvGrpSpPr/>
          <p:nvPr/>
        </p:nvGrpSpPr>
        <p:grpSpPr>
          <a:xfrm>
            <a:off x="5256000" y="1954080"/>
            <a:ext cx="5340240" cy="3270240"/>
            <a:chOff x="5256000" y="1954080"/>
            <a:chExt cx="5340240" cy="3270240"/>
          </a:xfrm>
        </p:grpSpPr>
        <p:pic>
          <p:nvPicPr>
            <p:cNvPr id="462" name="Picture 461"/>
            <p:cNvPicPr/>
            <p:nvPr/>
          </p:nvPicPr>
          <p:blipFill>
            <a:blip r:embed="rId3"/>
            <a:stretch/>
          </p:blipFill>
          <p:spPr>
            <a:xfrm>
              <a:off x="5256000" y="2098080"/>
              <a:ext cx="4078440" cy="31262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63" name="Group 3"/>
            <p:cNvGrpSpPr/>
            <p:nvPr/>
          </p:nvGrpSpPr>
          <p:grpSpPr>
            <a:xfrm>
              <a:off x="8265960" y="1954080"/>
              <a:ext cx="2330280" cy="1151280"/>
              <a:chOff x="8265960" y="1954080"/>
              <a:chExt cx="2330280" cy="1151280"/>
            </a:xfrm>
          </p:grpSpPr>
          <p:grpSp>
            <p:nvGrpSpPr>
              <p:cNvPr id="464" name="Group 4"/>
              <p:cNvGrpSpPr/>
              <p:nvPr/>
            </p:nvGrpSpPr>
            <p:grpSpPr>
              <a:xfrm>
                <a:off x="8265960" y="1954080"/>
                <a:ext cx="2330280" cy="1151280"/>
                <a:chOff x="8265960" y="1954080"/>
                <a:chExt cx="2330280" cy="1151280"/>
              </a:xfrm>
            </p:grpSpPr>
            <p:sp>
              <p:nvSpPr>
                <p:cNvPr id="465" name="CustomShape 5"/>
                <p:cNvSpPr/>
                <p:nvPr/>
              </p:nvSpPr>
              <p:spPr>
                <a:xfrm>
                  <a:off x="8301960" y="1954080"/>
                  <a:ext cx="2231280" cy="1151280"/>
                </a:xfrm>
                <a:prstGeom prst="rect">
                  <a:avLst/>
                </a:prstGeom>
                <a:solidFill>
                  <a:srgbClr val="729FCF"/>
                </a:solidFill>
                <a:ln>
                  <a:solidFill>
                    <a:srgbClr val="3465A4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66" name="CustomShape 6"/>
                <p:cNvSpPr/>
                <p:nvPr/>
              </p:nvSpPr>
              <p:spPr>
                <a:xfrm>
                  <a:off x="8265960" y="1954080"/>
                  <a:ext cx="2330280" cy="449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xx" sz="150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Magnetic field 2D images</a:t>
                  </a:r>
                  <a:endParaRPr lang="en-US" sz="15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zxx" sz="1050" b="0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Noddy dataset, ~50k samples</a:t>
                  </a:r>
                  <a:endParaRPr lang="en-US" sz="1050" b="0" strike="noStrike" spc="-1">
                    <a:latin typeface="Arial"/>
                  </a:endParaRPr>
                </a:p>
              </p:txBody>
            </p:sp>
            <p:pic>
              <p:nvPicPr>
                <p:cNvPr id="467" name="Picture 466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8483400" y="2530080"/>
                  <a:ext cx="1905840" cy="5277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468" name="CustomShape 7"/>
            <p:cNvSpPr/>
            <p:nvPr/>
          </p:nvSpPr>
          <p:spPr>
            <a:xfrm>
              <a:off x="6426720" y="1954080"/>
              <a:ext cx="18655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class distribution</a:t>
              </a:r>
              <a:endParaRPr lang="en-US" sz="1500" b="0" strike="noStrike" spc="-1">
                <a:latin typeface="Arial"/>
              </a:endParaRPr>
            </a:p>
          </p:txBody>
        </p:sp>
      </p:grpSp>
      <p:sp>
        <p:nvSpPr>
          <p:cNvPr id="469" name="CustomShape 8"/>
          <p:cNvSpPr/>
          <p:nvPr/>
        </p:nvSpPr>
        <p:spPr>
          <a:xfrm>
            <a:off x="56160" y="0"/>
            <a:ext cx="9807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Exploring separability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469"/>
          <p:cNvPicPr/>
          <p:nvPr/>
        </p:nvPicPr>
        <p:blipFill>
          <a:blip r:embed="rId2"/>
          <a:stretch/>
        </p:blipFill>
        <p:spPr>
          <a:xfrm>
            <a:off x="173880" y="1654560"/>
            <a:ext cx="11784240" cy="3569760"/>
          </a:xfrm>
          <a:prstGeom prst="rect">
            <a:avLst/>
          </a:prstGeom>
          <a:ln>
            <a:noFill/>
          </a:ln>
        </p:spPr>
      </p:pic>
      <p:sp>
        <p:nvSpPr>
          <p:cNvPr id="471" name="CustomShape 1"/>
          <p:cNvSpPr/>
          <p:nvPr/>
        </p:nvSpPr>
        <p:spPr>
          <a:xfrm>
            <a:off x="4005720" y="1393200"/>
            <a:ext cx="8185320" cy="426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"/>
          <p:cNvSpPr/>
          <p:nvPr/>
        </p:nvSpPr>
        <p:spPr>
          <a:xfrm>
            <a:off x="4559400" y="1584000"/>
            <a:ext cx="350388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t-SNE projection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(t-distributed stochastic neighbor embedding)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4464000" y="2520000"/>
            <a:ext cx="7055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Other possible options*: Uniform Manifold Approximation and Projection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UMAP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), Multidimensional scaling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MDS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), Self-organizing map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SOM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4" name="Picture 473"/>
          <p:cNvPicPr/>
          <p:nvPr/>
        </p:nvPicPr>
        <p:blipFill>
          <a:blip r:embed="rId3"/>
          <a:stretch/>
        </p:blipFill>
        <p:spPr>
          <a:xfrm>
            <a:off x="10656000" y="5299920"/>
            <a:ext cx="1535040" cy="1555920"/>
          </a:xfrm>
          <a:prstGeom prst="rect">
            <a:avLst/>
          </a:prstGeom>
          <a:ln>
            <a:noFill/>
          </a:ln>
        </p:spPr>
      </p:pic>
      <p:sp>
        <p:nvSpPr>
          <p:cNvPr id="475" name="CustomShape 4"/>
          <p:cNvSpPr/>
          <p:nvPr/>
        </p:nvSpPr>
        <p:spPr>
          <a:xfrm>
            <a:off x="9360000" y="5760000"/>
            <a:ext cx="1511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and 22 others  at Wikipedia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-13680" y="6336000"/>
            <a:ext cx="12036960" cy="49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* Van der Maaten, Laurens, and Geoffrey Hinton. </a:t>
            </a:r>
            <a:r>
              <a:rPr lang="en-US" sz="1200" b="0" i="1" strike="noStrike" spc="-1">
                <a:solidFill>
                  <a:srgbClr val="C9211E"/>
                </a:solidFill>
                <a:latin typeface="Arial"/>
                <a:ea typeface="Noto Sans CJK SC"/>
              </a:rPr>
              <a:t>Visualizing data using t-SNE</a:t>
            </a: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. Journal of machine learning research 9, no. 11 (2008).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* Kobak, D. &amp; Berens, P. </a:t>
            </a:r>
            <a:r>
              <a:rPr lang="en-US" sz="1200" b="0" i="1" strike="noStrike" spc="-1">
                <a:solidFill>
                  <a:srgbClr val="C9211E"/>
                </a:solidFill>
                <a:latin typeface="Arial"/>
                <a:ea typeface="Noto Sans CJK SC"/>
              </a:rPr>
              <a:t>The art of using t-SNE for single-cell transcriptomics</a:t>
            </a: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. Nat Commun 10, 5416 (2019).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7" name="CustomShape 6"/>
          <p:cNvSpPr/>
          <p:nvPr/>
        </p:nvSpPr>
        <p:spPr>
          <a:xfrm>
            <a:off x="56160" y="0"/>
            <a:ext cx="9807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Exploring separability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980000" y="331200"/>
            <a:ext cx="24480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Agenda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56000"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Background: Noddy &amp; Guo </a:t>
            </a:r>
            <a:r>
              <a:rPr lang="en-US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et al,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2021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High dimensionality: Haralick features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Exploring separability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Simpler ML architectures</a:t>
            </a:r>
            <a:endParaRPr lang="en-US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SVM, KNN, RF, NN</a:t>
            </a:r>
            <a:endParaRPr lang="en-US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 </a:t>
            </a:r>
            <a:r>
              <a:rPr lang="en-US" sz="32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(hands-on, 3-4 pm ) 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Current and future work</a:t>
            </a:r>
            <a:endParaRPr lang="en-US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Real-world data</a:t>
            </a:r>
            <a:endParaRPr lang="en-US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NoddyVerse with 343 classes and 310K data points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lang="en-US" sz="28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(hands-on, 3-4 pm)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lang="en-US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“Maths”+Theory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/>
          <p:nvPr/>
        </p:nvPicPr>
        <p:blipFill>
          <a:blip r:embed="rId2"/>
          <a:stretch/>
        </p:blipFill>
        <p:spPr>
          <a:xfrm>
            <a:off x="173880" y="1654560"/>
            <a:ext cx="11784240" cy="3569760"/>
          </a:xfrm>
          <a:prstGeom prst="rect">
            <a:avLst/>
          </a:prstGeom>
          <a:ln>
            <a:noFill/>
          </a:ln>
        </p:spPr>
      </p:pic>
      <p:sp>
        <p:nvSpPr>
          <p:cNvPr id="479" name="CustomShape 1"/>
          <p:cNvSpPr/>
          <p:nvPr/>
        </p:nvSpPr>
        <p:spPr>
          <a:xfrm>
            <a:off x="8011800" y="1393200"/>
            <a:ext cx="4179600" cy="42667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CustomShape 2"/>
          <p:cNvSpPr/>
          <p:nvPr/>
        </p:nvSpPr>
        <p:spPr>
          <a:xfrm>
            <a:off x="56160" y="0"/>
            <a:ext cx="9807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Exploring separability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480"/>
          <p:cNvPicPr/>
          <p:nvPr/>
        </p:nvPicPr>
        <p:blipFill>
          <a:blip r:embed="rId2"/>
          <a:stretch/>
        </p:blipFill>
        <p:spPr>
          <a:xfrm>
            <a:off x="173880" y="1654560"/>
            <a:ext cx="11784240" cy="3569760"/>
          </a:xfrm>
          <a:prstGeom prst="rect">
            <a:avLst/>
          </a:prstGeom>
          <a:ln>
            <a:noFill/>
          </a:ln>
        </p:spPr>
      </p:pic>
      <p:sp>
        <p:nvSpPr>
          <p:cNvPr id="482" name="CustomShape 1"/>
          <p:cNvSpPr/>
          <p:nvPr/>
        </p:nvSpPr>
        <p:spPr>
          <a:xfrm>
            <a:off x="56160" y="0"/>
            <a:ext cx="9807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Exploring separability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2"/>
          <p:cNvSpPr/>
          <p:nvPr/>
        </p:nvSpPr>
        <p:spPr>
          <a:xfrm>
            <a:off x="435240" y="1567440"/>
            <a:ext cx="7340040" cy="23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Simpler ML architectures</a:t>
            </a:r>
            <a:endParaRPr lang="en-US" sz="4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SVM, KNN, Random Forest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84"/>
          <p:cNvPicPr/>
          <p:nvPr/>
        </p:nvPicPr>
        <p:blipFill>
          <a:blip r:embed="rId3"/>
          <a:stretch/>
        </p:blipFill>
        <p:spPr>
          <a:xfrm>
            <a:off x="6408000" y="729720"/>
            <a:ext cx="5543280" cy="5989680"/>
          </a:xfrm>
          <a:prstGeom prst="rect">
            <a:avLst/>
          </a:prstGeom>
          <a:ln w="12600">
            <a:noFill/>
          </a:ln>
        </p:spPr>
      </p:pic>
      <p:pic>
        <p:nvPicPr>
          <p:cNvPr id="486" name="Picture 485"/>
          <p:cNvPicPr/>
          <p:nvPr/>
        </p:nvPicPr>
        <p:blipFill>
          <a:blip r:embed="rId4"/>
          <a:stretch/>
        </p:blipFill>
        <p:spPr>
          <a:xfrm>
            <a:off x="177480" y="2463120"/>
            <a:ext cx="3421800" cy="3220920"/>
          </a:xfrm>
          <a:prstGeom prst="rect">
            <a:avLst/>
          </a:prstGeom>
          <a:ln w="12600">
            <a:noFill/>
          </a:ln>
        </p:spPr>
      </p:pic>
      <p:pic>
        <p:nvPicPr>
          <p:cNvPr id="487" name="Picture 486"/>
          <p:cNvPicPr/>
          <p:nvPr/>
        </p:nvPicPr>
        <p:blipFill>
          <a:blip r:embed="rId5"/>
          <a:stretch/>
        </p:blipFill>
        <p:spPr>
          <a:xfrm>
            <a:off x="747720" y="1226520"/>
            <a:ext cx="2678040" cy="1136160"/>
          </a:xfrm>
          <a:prstGeom prst="rect">
            <a:avLst/>
          </a:prstGeom>
          <a:ln w="12600"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987840" y="5701320"/>
            <a:ext cx="2105280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Guo </a:t>
            </a:r>
            <a:r>
              <a:rPr lang="en-US" sz="1800" b="0" i="1" strike="noStrike" spc="-1">
                <a:solidFill>
                  <a:srgbClr val="C9211E"/>
                </a:solidFill>
                <a:latin typeface="Arial"/>
                <a:ea typeface="Noto Sans CJK SC"/>
              </a:rPr>
              <a:t>et al, 2021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 flipV="1">
            <a:off x="4824000" y="1622880"/>
            <a:ext cx="360" cy="3917880"/>
          </a:xfrm>
          <a:custGeom>
            <a:avLst/>
            <a:gdLst/>
            <a:ahLst/>
            <a:cxnLst/>
            <a:rect l="l" t="t" r="r" b="b"/>
            <a:pathLst>
              <a:path w="21600" h="117568800">
                <a:moveTo>
                  <a:pt x="0" y="0"/>
                </a:moveTo>
                <a:lnTo>
                  <a:pt x="21600" y="117568800"/>
                </a:lnTo>
              </a:path>
            </a:pathLst>
          </a:custGeom>
          <a:noFill/>
          <a:ln w="36000">
            <a:solidFill>
              <a:srgbClr val="FF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3"/>
          <p:cNvSpPr/>
          <p:nvPr/>
        </p:nvSpPr>
        <p:spPr>
          <a:xfrm>
            <a:off x="68040" y="0"/>
            <a:ext cx="10206360" cy="10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Classification | “Simple” ML architectures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2"/>
          <p:cNvSpPr/>
          <p:nvPr/>
        </p:nvSpPr>
        <p:spPr>
          <a:xfrm>
            <a:off x="435240" y="1567440"/>
            <a:ext cx="7340040" cy="23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Geological Interpretation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DejaVu Sans"/>
              </a:rPr>
              <a:t>(More @ 3-4 pm, NoddyVerse demo!)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492"/>
          <p:cNvPicPr/>
          <p:nvPr/>
        </p:nvPicPr>
        <p:blipFill>
          <a:blip r:embed="rId3"/>
          <a:stretch/>
        </p:blipFill>
        <p:spPr>
          <a:xfrm>
            <a:off x="86760" y="1238400"/>
            <a:ext cx="5223960" cy="5117040"/>
          </a:xfrm>
          <a:prstGeom prst="rect">
            <a:avLst/>
          </a:prstGeom>
          <a:ln w="12600">
            <a:noFill/>
          </a:ln>
        </p:spPr>
      </p:pic>
      <p:pic>
        <p:nvPicPr>
          <p:cNvPr id="494" name="Picture 493"/>
          <p:cNvPicPr/>
          <p:nvPr/>
        </p:nvPicPr>
        <p:blipFill>
          <a:blip r:embed="rId4"/>
          <a:stretch/>
        </p:blipFill>
        <p:spPr>
          <a:xfrm>
            <a:off x="7053480" y="940320"/>
            <a:ext cx="4701600" cy="5459040"/>
          </a:xfrm>
          <a:prstGeom prst="rect">
            <a:avLst/>
          </a:prstGeom>
          <a:ln w="12600"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5675040" y="3013920"/>
            <a:ext cx="1020600" cy="1233720"/>
          </a:xfrm>
          <a:custGeom>
            <a:avLst/>
            <a:gdLst/>
            <a:ahLst/>
            <a:cxnLst/>
            <a:rect l="l" t="t" r="r" b="b"/>
            <a:pathLst>
              <a:path w="1695" h="6533">
                <a:moveTo>
                  <a:pt x="0" y="1633"/>
                </a:moveTo>
                <a:lnTo>
                  <a:pt x="1270" y="1633"/>
                </a:lnTo>
                <a:lnTo>
                  <a:pt x="1270" y="0"/>
                </a:lnTo>
                <a:lnTo>
                  <a:pt x="1694" y="3266"/>
                </a:lnTo>
                <a:lnTo>
                  <a:pt x="1270" y="6532"/>
                </a:lnTo>
                <a:lnTo>
                  <a:pt x="1270" y="4899"/>
                </a:lnTo>
                <a:lnTo>
                  <a:pt x="0" y="4899"/>
                </a:lnTo>
                <a:lnTo>
                  <a:pt x="0" y="1633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2"/>
          <p:cNvSpPr/>
          <p:nvPr/>
        </p:nvSpPr>
        <p:spPr>
          <a:xfrm>
            <a:off x="7113240" y="450720"/>
            <a:ext cx="455076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(More @ 3-4 pm, NoddyVerse demo!)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67680" y="360"/>
            <a:ext cx="567900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7302600" y="6552000"/>
            <a:ext cx="4757400" cy="288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300" b="0" strike="noStrike" spc="-1">
                <a:latin typeface="Arial"/>
                <a:hlinkClick r:id="rId5"/>
              </a:rPr>
              <a:t>http://13.211.217.129/6IAS/integrated-data-vis%202.html</a:t>
            </a:r>
            <a:r>
              <a:rPr lang="pt-BR" sz="1300" b="0" strike="noStrike" spc="-1">
                <a:latin typeface="Arial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498"/>
          <p:cNvPicPr/>
          <p:nvPr/>
        </p:nvPicPr>
        <p:blipFill>
          <a:blip r:embed="rId3"/>
          <a:stretch/>
        </p:blipFill>
        <p:spPr>
          <a:xfrm>
            <a:off x="2288160" y="1218960"/>
            <a:ext cx="9727920" cy="5496480"/>
          </a:xfrm>
          <a:prstGeom prst="rect">
            <a:avLst/>
          </a:prstGeom>
          <a:ln w="12600">
            <a:noFill/>
          </a:ln>
        </p:spPr>
      </p:pic>
      <p:pic>
        <p:nvPicPr>
          <p:cNvPr id="500" name="Picture 499"/>
          <p:cNvPicPr/>
          <p:nvPr/>
        </p:nvPicPr>
        <p:blipFill>
          <a:blip r:embed="rId4"/>
          <a:stretch/>
        </p:blipFill>
        <p:spPr>
          <a:xfrm>
            <a:off x="86760" y="957600"/>
            <a:ext cx="1653840" cy="1653840"/>
          </a:xfrm>
          <a:prstGeom prst="rect">
            <a:avLst/>
          </a:prstGeom>
          <a:ln w="12600">
            <a:noFill/>
          </a:ln>
        </p:spPr>
      </p:pic>
      <p:sp>
        <p:nvSpPr>
          <p:cNvPr id="501" name="CustomShape 1"/>
          <p:cNvSpPr/>
          <p:nvPr/>
        </p:nvSpPr>
        <p:spPr>
          <a:xfrm>
            <a:off x="67320" y="0"/>
            <a:ext cx="567900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2352240" y="4063320"/>
            <a:ext cx="1860120" cy="30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404040"/>
                </a:solidFill>
                <a:latin typeface="Arial"/>
                <a:ea typeface="DejaVu Sans"/>
              </a:rPr>
              <a:t>Steep Fold Axial Plane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2115000" y="4431960"/>
            <a:ext cx="2032920" cy="30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404040"/>
                </a:solidFill>
                <a:latin typeface="Arial"/>
                <a:ea typeface="DejaVu Sans"/>
              </a:rPr>
              <a:t>Shallow Fold Axial Plane</a:t>
            </a: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503"/>
          <p:cNvPicPr/>
          <p:nvPr/>
        </p:nvPicPr>
        <p:blipFill>
          <a:blip r:embed="rId3"/>
          <a:stretch/>
        </p:blipFill>
        <p:spPr>
          <a:xfrm>
            <a:off x="2437920" y="957600"/>
            <a:ext cx="9613800" cy="5775480"/>
          </a:xfrm>
          <a:prstGeom prst="rect">
            <a:avLst/>
          </a:prstGeom>
          <a:ln w="12600">
            <a:noFill/>
          </a:ln>
        </p:spPr>
      </p:pic>
      <p:pic>
        <p:nvPicPr>
          <p:cNvPr id="505" name="Picture 504"/>
          <p:cNvPicPr/>
          <p:nvPr/>
        </p:nvPicPr>
        <p:blipFill>
          <a:blip r:embed="rId4"/>
          <a:stretch/>
        </p:blipFill>
        <p:spPr>
          <a:xfrm>
            <a:off x="86760" y="957600"/>
            <a:ext cx="1653840" cy="1653840"/>
          </a:xfrm>
          <a:prstGeom prst="rect">
            <a:avLst/>
          </a:prstGeom>
          <a:ln w="12600"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67680" y="0"/>
            <a:ext cx="567900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506"/>
          <p:cNvPicPr/>
          <p:nvPr/>
        </p:nvPicPr>
        <p:blipFill>
          <a:blip r:embed="rId3"/>
          <a:stretch/>
        </p:blipFill>
        <p:spPr>
          <a:xfrm>
            <a:off x="2428200" y="783360"/>
            <a:ext cx="9588240" cy="5933520"/>
          </a:xfrm>
          <a:prstGeom prst="rect">
            <a:avLst/>
          </a:prstGeom>
          <a:ln w="12600">
            <a:noFill/>
          </a:ln>
        </p:spPr>
      </p:pic>
      <p:pic>
        <p:nvPicPr>
          <p:cNvPr id="508" name="Picture 507"/>
          <p:cNvPicPr/>
          <p:nvPr/>
        </p:nvPicPr>
        <p:blipFill>
          <a:blip r:embed="rId4"/>
          <a:stretch/>
        </p:blipFill>
        <p:spPr>
          <a:xfrm>
            <a:off x="86760" y="957600"/>
            <a:ext cx="1653840" cy="1653840"/>
          </a:xfrm>
          <a:prstGeom prst="rect">
            <a:avLst/>
          </a:prstGeom>
          <a:ln w="12600">
            <a:noFill/>
          </a:ln>
        </p:spPr>
      </p:pic>
      <p:sp>
        <p:nvSpPr>
          <p:cNvPr id="509" name="CustomShape 1"/>
          <p:cNvSpPr/>
          <p:nvPr/>
        </p:nvSpPr>
        <p:spPr>
          <a:xfrm>
            <a:off x="67680" y="0"/>
            <a:ext cx="567900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Interpretation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 rot="2255400">
            <a:off x="7080120" y="4372200"/>
            <a:ext cx="1473120" cy="259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Fold axial plane shallows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"/>
          <p:cNvSpPr/>
          <p:nvPr/>
        </p:nvSpPr>
        <p:spPr>
          <a:xfrm>
            <a:off x="435240" y="1567440"/>
            <a:ext cx="11516040" cy="42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Current and future work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Real-world data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Projection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NoddyVerse dataset </a:t>
            </a:r>
            <a:r>
              <a:rPr lang="en-US" sz="16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(hands-on)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343 classes and 310K data points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“Maths”+Theory 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Optimal (hyper) parameters, features and the curse of dimensionality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435240" y="1567440"/>
            <a:ext cx="4440600" cy="23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Background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Noddy &amp; Guo </a:t>
            </a:r>
            <a:r>
              <a:rPr lang="en-US" sz="2200" b="0" i="1" strike="noStrike" spc="-1">
                <a:solidFill>
                  <a:srgbClr val="FFFFFF"/>
                </a:solidFill>
                <a:latin typeface="Arial"/>
                <a:ea typeface="DejaVu Sans"/>
              </a:rPr>
              <a:t>et al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  <a:ea typeface="DejaVu Sans"/>
              </a:rPr>
              <a:t> 2021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CustomShape 2"/>
          <p:cNvSpPr/>
          <p:nvPr/>
        </p:nvSpPr>
        <p:spPr>
          <a:xfrm>
            <a:off x="435240" y="1567440"/>
            <a:ext cx="7340040" cy="42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Current and future work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Real-world data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Projection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NoddyVerse dataset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343 classes and 310K data points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“Maths”+Theory 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Optimal (hyper) parameters, features and the curse of dimensionality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514"/>
          <p:cNvPicPr/>
          <p:nvPr/>
        </p:nvPicPr>
        <p:blipFill>
          <a:blip r:embed="rId3"/>
          <a:stretch/>
        </p:blipFill>
        <p:spPr>
          <a:xfrm>
            <a:off x="87480" y="1882800"/>
            <a:ext cx="12102840" cy="1860480"/>
          </a:xfrm>
          <a:prstGeom prst="rect">
            <a:avLst/>
          </a:prstGeom>
          <a:ln w="12600">
            <a:noFill/>
          </a:ln>
        </p:spPr>
      </p:pic>
      <p:pic>
        <p:nvPicPr>
          <p:cNvPr id="516" name="Picture 515"/>
          <p:cNvPicPr/>
          <p:nvPr/>
        </p:nvPicPr>
        <p:blipFill>
          <a:blip r:embed="rId4"/>
          <a:stretch/>
        </p:blipFill>
        <p:spPr>
          <a:xfrm>
            <a:off x="435240" y="3918240"/>
            <a:ext cx="1653840" cy="1653840"/>
          </a:xfrm>
          <a:prstGeom prst="rect">
            <a:avLst/>
          </a:prstGeom>
          <a:ln w="12600">
            <a:noFill/>
          </a:ln>
        </p:spPr>
      </p:pic>
      <p:sp>
        <p:nvSpPr>
          <p:cNvPr id="517" name="CustomShape 1"/>
          <p:cNvSpPr/>
          <p:nvPr/>
        </p:nvSpPr>
        <p:spPr>
          <a:xfrm>
            <a:off x="128880" y="87120"/>
            <a:ext cx="8731800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Rear-world data provided by an expert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60000" y="648000"/>
            <a:ext cx="1159200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Manually classified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Two instances for each of the five classes investigated by Guo 2021, with similar geological scale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Pre-processing: 600x600 → 40x40; Haralick features with distance = 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518"/>
          <p:cNvPicPr/>
          <p:nvPr/>
        </p:nvPicPr>
        <p:blipFill>
          <a:blip r:embed="rId3"/>
          <a:stretch/>
        </p:blipFill>
        <p:spPr>
          <a:xfrm>
            <a:off x="4919760" y="1317600"/>
            <a:ext cx="4321080" cy="4863600"/>
          </a:xfrm>
          <a:prstGeom prst="rect">
            <a:avLst/>
          </a:prstGeom>
          <a:ln w="12600">
            <a:noFill/>
          </a:ln>
        </p:spPr>
      </p:pic>
      <p:pic>
        <p:nvPicPr>
          <p:cNvPr id="520" name="Picture 519"/>
          <p:cNvPicPr/>
          <p:nvPr/>
        </p:nvPicPr>
        <p:blipFill>
          <a:blip r:embed="rId4"/>
          <a:stretch/>
        </p:blipFill>
        <p:spPr>
          <a:xfrm>
            <a:off x="478800" y="1306080"/>
            <a:ext cx="4300200" cy="4852440"/>
          </a:xfrm>
          <a:prstGeom prst="rect">
            <a:avLst/>
          </a:prstGeom>
          <a:ln w="12600">
            <a:noFill/>
          </a:ln>
        </p:spPr>
      </p:pic>
      <p:pic>
        <p:nvPicPr>
          <p:cNvPr id="521" name="Picture 520"/>
          <p:cNvPicPr/>
          <p:nvPr/>
        </p:nvPicPr>
        <p:blipFill>
          <a:blip r:embed="rId5"/>
          <a:stretch/>
        </p:blipFill>
        <p:spPr>
          <a:xfrm>
            <a:off x="9241560" y="1301040"/>
            <a:ext cx="2818080" cy="4852800"/>
          </a:xfrm>
          <a:prstGeom prst="rect">
            <a:avLst/>
          </a:prstGeom>
          <a:ln w="12600">
            <a:noFill/>
          </a:ln>
        </p:spPr>
      </p:pic>
      <p:sp>
        <p:nvSpPr>
          <p:cNvPr id="522" name="CustomShape 1"/>
          <p:cNvSpPr/>
          <p:nvPr/>
        </p:nvSpPr>
        <p:spPr>
          <a:xfrm>
            <a:off x="1978269" y="415592"/>
            <a:ext cx="5802646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T-SNE | training data &amp; projected new instances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522"/>
          <p:cNvPicPr/>
          <p:nvPr/>
        </p:nvPicPr>
        <p:blipFill>
          <a:blip r:embed="rId3"/>
          <a:stretch/>
        </p:blipFill>
        <p:spPr>
          <a:xfrm>
            <a:off x="902880" y="799920"/>
            <a:ext cx="11246040" cy="3310560"/>
          </a:xfrm>
          <a:prstGeom prst="rect">
            <a:avLst/>
          </a:prstGeom>
          <a:ln w="12600">
            <a:noFill/>
          </a:ln>
        </p:spPr>
      </p:pic>
      <p:sp>
        <p:nvSpPr>
          <p:cNvPr id="524" name="CustomShape 1"/>
          <p:cNvSpPr/>
          <p:nvPr/>
        </p:nvSpPr>
        <p:spPr>
          <a:xfrm>
            <a:off x="128520" y="86760"/>
            <a:ext cx="8731800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Four nearest neighbors (t-sne 2d-space and original 13d space)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25" name="Picture 524"/>
          <p:cNvPicPr/>
          <p:nvPr/>
        </p:nvPicPr>
        <p:blipFill>
          <a:blip r:embed="rId4"/>
          <a:stretch/>
        </p:blipFill>
        <p:spPr>
          <a:xfrm>
            <a:off x="985680" y="4288680"/>
            <a:ext cx="11204280" cy="1239480"/>
          </a:xfrm>
          <a:prstGeom prst="rect">
            <a:avLst/>
          </a:prstGeom>
          <a:ln w="12600">
            <a:noFill/>
          </a:ln>
        </p:spPr>
      </p:pic>
      <p:sp>
        <p:nvSpPr>
          <p:cNvPr id="526" name="CustomShape 2"/>
          <p:cNvSpPr/>
          <p:nvPr/>
        </p:nvSpPr>
        <p:spPr>
          <a:xfrm rot="16128000">
            <a:off x="-297360" y="3917520"/>
            <a:ext cx="1534680" cy="41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4 Neighbours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 rot="16215000">
            <a:off x="568080" y="4546080"/>
            <a:ext cx="722880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13D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 rot="16152600">
            <a:off x="385560" y="3079800"/>
            <a:ext cx="95472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t-SNE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5"/>
          <p:cNvSpPr/>
          <p:nvPr/>
        </p:nvSpPr>
        <p:spPr>
          <a:xfrm rot="10861200">
            <a:off x="632160" y="3023640"/>
            <a:ext cx="20880" cy="2291760"/>
          </a:xfrm>
          <a:custGeom>
            <a:avLst/>
            <a:gdLst/>
            <a:ahLst/>
            <a:cxnLst/>
            <a:rect l="l" t="t" r="r" b="b"/>
            <a:pathLst>
              <a:path w="21600" h="2255252">
                <a:moveTo>
                  <a:pt x="0" y="0"/>
                </a:moveTo>
                <a:lnTo>
                  <a:pt x="21600" y="2255252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6"/>
          <p:cNvSpPr/>
          <p:nvPr/>
        </p:nvSpPr>
        <p:spPr>
          <a:xfrm rot="16306200">
            <a:off x="495000" y="1401840"/>
            <a:ext cx="766800" cy="72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Test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icture 530"/>
          <p:cNvPicPr/>
          <p:nvPr/>
        </p:nvPicPr>
        <p:blipFill>
          <a:blip r:embed="rId3"/>
          <a:stretch/>
        </p:blipFill>
        <p:spPr>
          <a:xfrm>
            <a:off x="261000" y="870480"/>
            <a:ext cx="5639760" cy="5889960"/>
          </a:xfrm>
          <a:prstGeom prst="rect">
            <a:avLst/>
          </a:prstGeom>
          <a:ln w="12600">
            <a:noFill/>
          </a:ln>
        </p:spPr>
      </p:pic>
      <p:pic>
        <p:nvPicPr>
          <p:cNvPr id="532" name="Picture 531"/>
          <p:cNvPicPr/>
          <p:nvPr/>
        </p:nvPicPr>
        <p:blipFill>
          <a:blip r:embed="rId4"/>
          <a:stretch/>
        </p:blipFill>
        <p:spPr>
          <a:xfrm>
            <a:off x="6114960" y="877680"/>
            <a:ext cx="5639760" cy="5889960"/>
          </a:xfrm>
          <a:prstGeom prst="rect">
            <a:avLst/>
          </a:prstGeom>
          <a:ln w="12600">
            <a:noFill/>
          </a:ln>
        </p:spPr>
      </p:pic>
      <p:sp>
        <p:nvSpPr>
          <p:cNvPr id="533" name="CustomShape 1"/>
          <p:cNvSpPr/>
          <p:nvPr/>
        </p:nvSpPr>
        <p:spPr>
          <a:xfrm>
            <a:off x="128160" y="86760"/>
            <a:ext cx="5935680" cy="41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1st tile is the test image (t-SNE neighbours)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"/>
          <p:cNvSpPr/>
          <p:nvPr/>
        </p:nvSpPr>
        <p:spPr>
          <a:xfrm>
            <a:off x="435240" y="1567440"/>
            <a:ext cx="7340040" cy="42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Current and future work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Real-world data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Projection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NoddyVerse dataset </a:t>
            </a:r>
            <a:r>
              <a:rPr lang="en-US" sz="1600" b="0" strike="noStrike" spc="-1">
                <a:solidFill>
                  <a:srgbClr val="C9211E"/>
                </a:solidFill>
                <a:latin typeface="Arial"/>
                <a:ea typeface="Noto Sans CJK SC"/>
              </a:rPr>
              <a:t>(hands-on)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343 classes and 310K data points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“Maths”+Theory 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Optimal (hyper) parameters, features and the curse of dimensionality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535"/>
          <p:cNvPicPr/>
          <p:nvPr/>
        </p:nvPicPr>
        <p:blipFill>
          <a:blip r:embed="rId2"/>
          <a:stretch/>
        </p:blipFill>
        <p:spPr>
          <a:xfrm>
            <a:off x="0" y="2700000"/>
            <a:ext cx="5399280" cy="3803040"/>
          </a:xfrm>
          <a:prstGeom prst="rect">
            <a:avLst/>
          </a:prstGeom>
          <a:ln>
            <a:noFill/>
          </a:ln>
        </p:spPr>
      </p:pic>
      <p:pic>
        <p:nvPicPr>
          <p:cNvPr id="537" name="Picture 536"/>
          <p:cNvPicPr/>
          <p:nvPr/>
        </p:nvPicPr>
        <p:blipFill>
          <a:blip r:embed="rId3"/>
          <a:stretch/>
        </p:blipFill>
        <p:spPr>
          <a:xfrm>
            <a:off x="6017760" y="2700000"/>
            <a:ext cx="6173640" cy="3815280"/>
          </a:xfrm>
          <a:prstGeom prst="rect">
            <a:avLst/>
          </a:prstGeom>
          <a:ln>
            <a:noFill/>
          </a:ln>
        </p:spPr>
      </p:pic>
      <p:sp>
        <p:nvSpPr>
          <p:cNvPr id="538" name="CustomShape 1"/>
          <p:cNvSpPr/>
          <p:nvPr/>
        </p:nvSpPr>
        <p:spPr>
          <a:xfrm>
            <a:off x="18720" y="0"/>
            <a:ext cx="7108560" cy="10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343 classes and 310K data points…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    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Encoded into only 13 dimensions...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Visualized in only 2 dimensions...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2592000" y="1714320"/>
            <a:ext cx="731988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Geological event  history </a:t>
            </a:r>
            <a:r>
              <a:rPr lang="en-US" sz="2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[E1, E2, E3]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→ color by </a:t>
            </a:r>
            <a:r>
              <a:rPr lang="en-US" sz="2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lang="en-US" sz="2200" b="0" i="1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class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3312000" y="2952000"/>
            <a:ext cx="720000" cy="79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9864000" y="2880000"/>
            <a:ext cx="792000" cy="100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0440000" y="4968000"/>
            <a:ext cx="2016000" cy="158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TextShape 6"/>
          <p:cNvSpPr txBox="1"/>
          <p:nvPr/>
        </p:nvSpPr>
        <p:spPr>
          <a:xfrm>
            <a:off x="2484000" y="2340000"/>
            <a:ext cx="901038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800" b="1" strike="noStrike" spc="-1" dirty="0">
                <a:latin typeface="Arial"/>
              </a:rPr>
              <a:t>PCA</a:t>
            </a:r>
          </a:p>
        </p:txBody>
      </p:sp>
      <p:sp>
        <p:nvSpPr>
          <p:cNvPr id="544" name="TextShape 7"/>
          <p:cNvSpPr txBox="1"/>
          <p:nvPr/>
        </p:nvSpPr>
        <p:spPr>
          <a:xfrm>
            <a:off x="8244000" y="23400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800" b="1" strike="noStrike" spc="-1">
                <a:latin typeface="Arial"/>
              </a:rPr>
              <a:t>t-SNE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18720" y="0"/>
            <a:ext cx="7108560" cy="10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343 classes and 310K data points…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    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Encoded into only 13 dimensions...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Visualized in only 2 dimensions...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46" name="Picture 545"/>
          <p:cNvPicPr/>
          <p:nvPr/>
        </p:nvPicPr>
        <p:blipFill>
          <a:blip r:embed="rId2"/>
          <a:stretch/>
        </p:blipFill>
        <p:spPr>
          <a:xfrm>
            <a:off x="80280" y="2808000"/>
            <a:ext cx="5319000" cy="3477240"/>
          </a:xfrm>
          <a:prstGeom prst="rect">
            <a:avLst/>
          </a:prstGeom>
          <a:ln>
            <a:noFill/>
          </a:ln>
        </p:spPr>
      </p:pic>
      <p:pic>
        <p:nvPicPr>
          <p:cNvPr id="547" name="Picture 546"/>
          <p:cNvPicPr/>
          <p:nvPr/>
        </p:nvPicPr>
        <p:blipFill>
          <a:blip r:embed="rId3"/>
          <a:stretch/>
        </p:blipFill>
        <p:spPr>
          <a:xfrm>
            <a:off x="5976000" y="2808000"/>
            <a:ext cx="6191280" cy="3671280"/>
          </a:xfrm>
          <a:prstGeom prst="rect">
            <a:avLst/>
          </a:prstGeom>
          <a:ln>
            <a:noFill/>
          </a:ln>
        </p:spPr>
      </p:pic>
      <p:sp>
        <p:nvSpPr>
          <p:cNvPr id="548" name="CustomShape 2"/>
          <p:cNvSpPr/>
          <p:nvPr/>
        </p:nvSpPr>
        <p:spPr>
          <a:xfrm>
            <a:off x="2760120" y="1757160"/>
            <a:ext cx="6599160" cy="40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Geological event  history </a:t>
            </a:r>
            <a:r>
              <a:rPr lang="en-US" sz="2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[E1, E2, E3]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 has event </a:t>
            </a:r>
            <a:r>
              <a:rPr lang="en-US" sz="2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?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9" name="TextShape 3"/>
          <p:cNvSpPr txBox="1"/>
          <p:nvPr/>
        </p:nvSpPr>
        <p:spPr>
          <a:xfrm>
            <a:off x="2484360" y="2340000"/>
            <a:ext cx="88309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800" b="1" strike="noStrike" spc="-1" dirty="0">
                <a:latin typeface="Arial"/>
              </a:rPr>
              <a:t>PCA</a:t>
            </a:r>
          </a:p>
        </p:txBody>
      </p:sp>
      <p:sp>
        <p:nvSpPr>
          <p:cNvPr id="550" name="TextShape 4"/>
          <p:cNvSpPr txBox="1"/>
          <p:nvPr/>
        </p:nvSpPr>
        <p:spPr>
          <a:xfrm>
            <a:off x="8244360" y="2340000"/>
            <a:ext cx="802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800" b="1" strike="noStrike" spc="-1">
                <a:latin typeface="Arial"/>
              </a:rPr>
              <a:t>t-SNE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icture 550"/>
          <p:cNvPicPr/>
          <p:nvPr/>
        </p:nvPicPr>
        <p:blipFill>
          <a:blip r:embed="rId2"/>
          <a:stretch/>
        </p:blipFill>
        <p:spPr>
          <a:xfrm>
            <a:off x="144000" y="1571760"/>
            <a:ext cx="5989680" cy="4548240"/>
          </a:xfrm>
          <a:prstGeom prst="rect">
            <a:avLst/>
          </a:prstGeom>
          <a:ln>
            <a:noFill/>
          </a:ln>
        </p:spPr>
      </p:pic>
      <p:sp>
        <p:nvSpPr>
          <p:cNvPr id="552" name="CustomShape 1"/>
          <p:cNvSpPr/>
          <p:nvPr/>
        </p:nvSpPr>
        <p:spPr>
          <a:xfrm>
            <a:off x="216000" y="210600"/>
            <a:ext cx="7108560" cy="10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343 classes and 310K data points…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    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Encoded into only 13 dimensions...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Visualized in only 2 dimensions...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6696360" y="360000"/>
            <a:ext cx="1799280" cy="77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C9211E"/>
                </a:solidFill>
                <a:latin typeface="Arial"/>
                <a:ea typeface="DejaVu Sans"/>
              </a:rPr>
              <a:t>Hands-on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C9211E"/>
                </a:solidFill>
                <a:latin typeface="Arial"/>
                <a:ea typeface="DejaVu Sans"/>
              </a:rPr>
              <a:t>3-4 pm session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54" name="Picture 553"/>
          <p:cNvPicPr/>
          <p:nvPr/>
        </p:nvPicPr>
        <p:blipFill>
          <a:blip r:embed="rId3"/>
          <a:stretch/>
        </p:blipFill>
        <p:spPr>
          <a:xfrm>
            <a:off x="8354520" y="1631520"/>
            <a:ext cx="3381480" cy="2100240"/>
          </a:xfrm>
          <a:prstGeom prst="rect">
            <a:avLst/>
          </a:prstGeom>
          <a:ln>
            <a:noFill/>
          </a:ln>
        </p:spPr>
      </p:pic>
      <p:pic>
        <p:nvPicPr>
          <p:cNvPr id="555" name="Picture 554"/>
          <p:cNvPicPr/>
          <p:nvPr/>
        </p:nvPicPr>
        <p:blipFill>
          <a:blip r:embed="rId4"/>
          <a:stretch/>
        </p:blipFill>
        <p:spPr>
          <a:xfrm>
            <a:off x="8354520" y="4009320"/>
            <a:ext cx="3381480" cy="2100240"/>
          </a:xfrm>
          <a:prstGeom prst="rect">
            <a:avLst/>
          </a:prstGeom>
          <a:ln>
            <a:noFill/>
          </a:ln>
        </p:spPr>
      </p:pic>
      <p:sp>
        <p:nvSpPr>
          <p:cNvPr id="556" name="TextShape 3"/>
          <p:cNvSpPr txBox="1"/>
          <p:nvPr/>
        </p:nvSpPr>
        <p:spPr>
          <a:xfrm>
            <a:off x="8744400" y="970823"/>
            <a:ext cx="1950120" cy="316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600" b="1" strike="noStrike" spc="-1" dirty="0">
                <a:latin typeface="Arial"/>
              </a:rPr>
              <a:t>100 samples/class</a:t>
            </a:r>
          </a:p>
        </p:txBody>
      </p:sp>
      <p:sp>
        <p:nvSpPr>
          <p:cNvPr id="557" name="TextShape 4"/>
          <p:cNvSpPr txBox="1"/>
          <p:nvPr/>
        </p:nvSpPr>
        <p:spPr>
          <a:xfrm>
            <a:off x="8710920" y="3731760"/>
            <a:ext cx="2147580" cy="316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pt-BR" sz="1600" b="1" strike="noStrike" spc="-1" dirty="0">
                <a:latin typeface="Arial"/>
              </a:rPr>
              <a:t>Only [X, TILT, TILT]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CCCCCC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2"/>
          <p:cNvSpPr/>
          <p:nvPr/>
        </p:nvSpPr>
        <p:spPr>
          <a:xfrm>
            <a:off x="435240" y="1567440"/>
            <a:ext cx="7340040" cy="42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Current and future work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Real-world data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Projection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lang="en-US" sz="26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NoddyVerse dataset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	343 classes and 310K data points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Noto Sans CJK SC"/>
              </a:rPr>
              <a:t>	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“Maths”+Theory 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	Optimal (hyper) parameters, features and the curse of dimensionality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268040" y="4992840"/>
            <a:ext cx="87228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8488080" y="4992840"/>
            <a:ext cx="87228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3"/>
          <p:cNvSpPr/>
          <p:nvPr/>
        </p:nvSpPr>
        <p:spPr>
          <a:xfrm>
            <a:off x="9896040" y="5004000"/>
            <a:ext cx="93924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67680" y="71640"/>
            <a:ext cx="5907600" cy="2192400"/>
          </a:xfrm>
          <a:prstGeom prst="rect">
            <a:avLst/>
          </a:prstGeom>
          <a:ln>
            <a:noFill/>
          </a:ln>
        </p:spPr>
      </p:pic>
      <p:grpSp>
        <p:nvGrpSpPr>
          <p:cNvPr id="220" name="Group 4"/>
          <p:cNvGrpSpPr/>
          <p:nvPr/>
        </p:nvGrpSpPr>
        <p:grpSpPr>
          <a:xfrm>
            <a:off x="8177040" y="3722760"/>
            <a:ext cx="1547280" cy="812520"/>
            <a:chOff x="8177040" y="3722760"/>
            <a:chExt cx="1547280" cy="812520"/>
          </a:xfrm>
        </p:grpSpPr>
        <p:grpSp>
          <p:nvGrpSpPr>
            <p:cNvPr id="221" name="Group 5"/>
            <p:cNvGrpSpPr/>
            <p:nvPr/>
          </p:nvGrpSpPr>
          <p:grpSpPr>
            <a:xfrm>
              <a:off x="8177040" y="3722760"/>
              <a:ext cx="1547280" cy="812520"/>
              <a:chOff x="8177040" y="3722760"/>
              <a:chExt cx="1547280" cy="812520"/>
            </a:xfrm>
          </p:grpSpPr>
          <p:sp>
            <p:nvSpPr>
              <p:cNvPr id="222" name="CustomShape 6"/>
              <p:cNvSpPr/>
              <p:nvPr/>
            </p:nvSpPr>
            <p:spPr>
              <a:xfrm>
                <a:off x="8211960" y="3722760"/>
                <a:ext cx="1440360" cy="81252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CustomShape 7"/>
              <p:cNvSpPr/>
              <p:nvPr/>
            </p:nvSpPr>
            <p:spPr>
              <a:xfrm>
                <a:off x="8177040" y="3744000"/>
                <a:ext cx="1547280" cy="79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Classifier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Inception-v3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1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(very deep) CNN</a:t>
                </a:r>
                <a:endParaRPr lang="en-US" sz="1100" b="0" strike="noStrike" spc="-1">
                  <a:latin typeface="Arial"/>
                </a:endParaRPr>
              </a:p>
            </p:txBody>
          </p:sp>
        </p:grpSp>
      </p:grpSp>
      <p:grpSp>
        <p:nvGrpSpPr>
          <p:cNvPr id="224" name="Group 8"/>
          <p:cNvGrpSpPr/>
          <p:nvPr/>
        </p:nvGrpSpPr>
        <p:grpSpPr>
          <a:xfrm>
            <a:off x="7754040" y="2304000"/>
            <a:ext cx="2330280" cy="1151280"/>
            <a:chOff x="7754040" y="2304000"/>
            <a:chExt cx="2330280" cy="1151280"/>
          </a:xfrm>
        </p:grpSpPr>
        <p:grpSp>
          <p:nvGrpSpPr>
            <p:cNvPr id="225" name="Group 9"/>
            <p:cNvGrpSpPr/>
            <p:nvPr/>
          </p:nvGrpSpPr>
          <p:grpSpPr>
            <a:xfrm>
              <a:off x="7754040" y="2304000"/>
              <a:ext cx="2330280" cy="1151280"/>
              <a:chOff x="7754040" y="2304000"/>
              <a:chExt cx="2330280" cy="1151280"/>
            </a:xfrm>
          </p:grpSpPr>
          <p:sp>
            <p:nvSpPr>
              <p:cNvPr id="226" name="CustomShape 10"/>
              <p:cNvSpPr/>
              <p:nvPr/>
            </p:nvSpPr>
            <p:spPr>
              <a:xfrm>
                <a:off x="7790040" y="2304000"/>
                <a:ext cx="2231280" cy="115128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7" name="CustomShape 11"/>
              <p:cNvSpPr/>
              <p:nvPr/>
            </p:nvSpPr>
            <p:spPr>
              <a:xfrm>
                <a:off x="7754040" y="2304000"/>
                <a:ext cx="2330280" cy="449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xx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Magnetic field 2D images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05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Noddy dataset, ~50k samples</a:t>
                </a:r>
                <a:endParaRPr lang="en-US" sz="1050" b="0" strike="noStrike" spc="-1">
                  <a:latin typeface="Arial"/>
                </a:endParaRPr>
              </a:p>
            </p:txBody>
          </p:sp>
          <p:pic>
            <p:nvPicPr>
              <p:cNvPr id="228" name="Picture 227"/>
              <p:cNvPicPr/>
              <p:nvPr/>
            </p:nvPicPr>
            <p:blipFill>
              <a:blip r:embed="rId4"/>
              <a:stretch/>
            </p:blipFill>
            <p:spPr>
              <a:xfrm>
                <a:off x="7971480" y="2880000"/>
                <a:ext cx="1905840" cy="5277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29" name="CustomShape 12"/>
          <p:cNvSpPr/>
          <p:nvPr/>
        </p:nvSpPr>
        <p:spPr>
          <a:xfrm>
            <a:off x="7790040" y="3455640"/>
            <a:ext cx="2231280" cy="143280"/>
          </a:xfrm>
          <a:custGeom>
            <a:avLst/>
            <a:gdLst/>
            <a:ahLst/>
            <a:cxnLst/>
            <a:rect l="l" t="t" r="r" b="b"/>
            <a:pathLst>
              <a:path w="6202" h="402">
                <a:moveTo>
                  <a:pt x="3030" y="401"/>
                </a:moveTo>
                <a:lnTo>
                  <a:pt x="6201" y="0"/>
                </a:lnTo>
                <a:lnTo>
                  <a:pt x="0" y="0"/>
                </a:lnTo>
                <a:lnTo>
                  <a:pt x="3030" y="4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0" name="Picture 229"/>
          <p:cNvPicPr/>
          <p:nvPr/>
        </p:nvPicPr>
        <p:blipFill>
          <a:blip r:embed="rId5"/>
          <a:stretch/>
        </p:blipFill>
        <p:spPr>
          <a:xfrm>
            <a:off x="176760" y="3909240"/>
            <a:ext cx="4646520" cy="2300040"/>
          </a:xfrm>
          <a:prstGeom prst="rect">
            <a:avLst/>
          </a:prstGeom>
          <a:ln>
            <a:noFill/>
          </a:ln>
        </p:spPr>
      </p:pic>
      <p:pic>
        <p:nvPicPr>
          <p:cNvPr id="231" name="Picture 230"/>
          <p:cNvPicPr/>
          <p:nvPr/>
        </p:nvPicPr>
        <p:blipFill>
          <a:blip r:embed="rId6"/>
          <a:stretch/>
        </p:blipFill>
        <p:spPr>
          <a:xfrm>
            <a:off x="216000" y="2386800"/>
            <a:ext cx="5023800" cy="1391760"/>
          </a:xfrm>
          <a:prstGeom prst="rect">
            <a:avLst/>
          </a:prstGeom>
          <a:ln>
            <a:noFill/>
          </a:ln>
        </p:spPr>
      </p:pic>
      <p:sp>
        <p:nvSpPr>
          <p:cNvPr id="232" name="CustomShape 13"/>
          <p:cNvSpPr/>
          <p:nvPr/>
        </p:nvSpPr>
        <p:spPr>
          <a:xfrm>
            <a:off x="42480" y="6219000"/>
            <a:ext cx="1396800" cy="26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Guo et al, 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3" name="CustomShape 14"/>
          <p:cNvSpPr/>
          <p:nvPr/>
        </p:nvSpPr>
        <p:spPr>
          <a:xfrm>
            <a:off x="7200000" y="4968000"/>
            <a:ext cx="1013760" cy="4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Reg-1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4" name="CustomShape 15"/>
          <p:cNvSpPr/>
          <p:nvPr/>
        </p:nvSpPr>
        <p:spPr>
          <a:xfrm>
            <a:off x="8357040" y="4956840"/>
            <a:ext cx="1163880" cy="6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Reg-2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5" name="CustomShape 16"/>
          <p:cNvSpPr/>
          <p:nvPr/>
        </p:nvSpPr>
        <p:spPr>
          <a:xfrm>
            <a:off x="9761040" y="4956840"/>
            <a:ext cx="1218240" cy="6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Reg-5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6" name="CustomShape 17"/>
          <p:cNvSpPr/>
          <p:nvPr/>
        </p:nvSpPr>
        <p:spPr>
          <a:xfrm>
            <a:off x="9329040" y="4992840"/>
            <a:ext cx="3718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7" name="CustomShape 18"/>
          <p:cNvSpPr/>
          <p:nvPr/>
        </p:nvSpPr>
        <p:spPr>
          <a:xfrm>
            <a:off x="6521040" y="5737680"/>
            <a:ext cx="9302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b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8" name="CustomShape 19"/>
          <p:cNvSpPr/>
          <p:nvPr/>
        </p:nvSpPr>
        <p:spPr>
          <a:xfrm>
            <a:off x="10049040" y="5773680"/>
            <a:ext cx="1650240" cy="41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(a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b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a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b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Noto Sans CJK SC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ustomShape 20"/>
          <p:cNvSpPr/>
          <p:nvPr/>
        </p:nvSpPr>
        <p:spPr>
          <a:xfrm>
            <a:off x="8434080" y="5832000"/>
            <a:ext cx="92520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(a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b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0" name="CustomShape 21"/>
          <p:cNvSpPr/>
          <p:nvPr/>
        </p:nvSpPr>
        <p:spPr>
          <a:xfrm>
            <a:off x="6192000" y="1148400"/>
            <a:ext cx="6000120" cy="93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Goal: predict the parameters of the geological structure: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“a” - dip direction 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“b” - dip angle of the fold axial surface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CustomShape 22"/>
          <p:cNvSpPr/>
          <p:nvPr/>
        </p:nvSpPr>
        <p:spPr>
          <a:xfrm rot="20242200">
            <a:off x="7946640" y="4725720"/>
            <a:ext cx="730440" cy="143280"/>
          </a:xfrm>
          <a:custGeom>
            <a:avLst/>
            <a:gdLst/>
            <a:ahLst/>
            <a:cxnLst/>
            <a:rect l="l" t="t" r="r" b="b"/>
            <a:pathLst>
              <a:path w="2033" h="402">
                <a:moveTo>
                  <a:pt x="2031" y="99"/>
                </a:moveTo>
                <a:lnTo>
                  <a:pt x="508" y="100"/>
                </a:lnTo>
                <a:lnTo>
                  <a:pt x="508" y="0"/>
                </a:lnTo>
                <a:lnTo>
                  <a:pt x="0" y="200"/>
                </a:lnTo>
                <a:lnTo>
                  <a:pt x="508" y="401"/>
                </a:lnTo>
                <a:lnTo>
                  <a:pt x="508" y="300"/>
                </a:lnTo>
                <a:lnTo>
                  <a:pt x="2032" y="299"/>
                </a:lnTo>
                <a:lnTo>
                  <a:pt x="2031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3"/>
          <p:cNvSpPr/>
          <p:nvPr/>
        </p:nvSpPr>
        <p:spPr>
          <a:xfrm rot="12590400">
            <a:off x="9286920" y="4735080"/>
            <a:ext cx="572400" cy="143280"/>
          </a:xfrm>
          <a:custGeom>
            <a:avLst/>
            <a:gdLst/>
            <a:ahLst/>
            <a:cxnLst/>
            <a:rect l="l" t="t" r="r" b="b"/>
            <a:pathLst>
              <a:path w="1594" h="402">
                <a:moveTo>
                  <a:pt x="1593" y="99"/>
                </a:moveTo>
                <a:lnTo>
                  <a:pt x="398" y="99"/>
                </a:lnTo>
                <a:lnTo>
                  <a:pt x="397" y="0"/>
                </a:lnTo>
                <a:lnTo>
                  <a:pt x="0" y="200"/>
                </a:lnTo>
                <a:lnTo>
                  <a:pt x="398" y="401"/>
                </a:lnTo>
                <a:lnTo>
                  <a:pt x="398" y="300"/>
                </a:lnTo>
                <a:lnTo>
                  <a:pt x="1593" y="298"/>
                </a:lnTo>
                <a:lnTo>
                  <a:pt x="1593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24"/>
          <p:cNvSpPr/>
          <p:nvPr/>
        </p:nvSpPr>
        <p:spPr>
          <a:xfrm rot="16239600">
            <a:off x="8731080" y="4690440"/>
            <a:ext cx="263880" cy="143280"/>
          </a:xfrm>
          <a:custGeom>
            <a:avLst/>
            <a:gdLst/>
            <a:ahLst/>
            <a:cxnLst/>
            <a:rect l="l" t="t" r="r" b="b"/>
            <a:pathLst>
              <a:path w="737" h="402">
                <a:moveTo>
                  <a:pt x="736" y="99"/>
                </a:moveTo>
                <a:lnTo>
                  <a:pt x="184" y="100"/>
                </a:lnTo>
                <a:lnTo>
                  <a:pt x="183" y="0"/>
                </a:lnTo>
                <a:lnTo>
                  <a:pt x="0" y="200"/>
                </a:lnTo>
                <a:lnTo>
                  <a:pt x="184" y="401"/>
                </a:lnTo>
                <a:lnTo>
                  <a:pt x="184" y="300"/>
                </a:lnTo>
                <a:lnTo>
                  <a:pt x="736" y="299"/>
                </a:lnTo>
                <a:lnTo>
                  <a:pt x="736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5"/>
          <p:cNvSpPr/>
          <p:nvPr/>
        </p:nvSpPr>
        <p:spPr>
          <a:xfrm rot="20242200">
            <a:off x="6972120" y="5552640"/>
            <a:ext cx="730440" cy="143280"/>
          </a:xfrm>
          <a:custGeom>
            <a:avLst/>
            <a:gdLst/>
            <a:ahLst/>
            <a:cxnLst/>
            <a:rect l="l" t="t" r="r" b="b"/>
            <a:pathLst>
              <a:path w="2033" h="402">
                <a:moveTo>
                  <a:pt x="2032" y="100"/>
                </a:moveTo>
                <a:lnTo>
                  <a:pt x="508" y="100"/>
                </a:lnTo>
                <a:lnTo>
                  <a:pt x="508" y="0"/>
                </a:lnTo>
                <a:lnTo>
                  <a:pt x="0" y="201"/>
                </a:lnTo>
                <a:lnTo>
                  <a:pt x="508" y="401"/>
                </a:lnTo>
                <a:lnTo>
                  <a:pt x="508" y="301"/>
                </a:lnTo>
                <a:lnTo>
                  <a:pt x="2032" y="299"/>
                </a:lnTo>
                <a:lnTo>
                  <a:pt x="2032" y="100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6"/>
          <p:cNvSpPr/>
          <p:nvPr/>
        </p:nvSpPr>
        <p:spPr>
          <a:xfrm rot="12590400">
            <a:off x="10154880" y="5544360"/>
            <a:ext cx="572400" cy="143280"/>
          </a:xfrm>
          <a:custGeom>
            <a:avLst/>
            <a:gdLst/>
            <a:ahLst/>
            <a:cxnLst/>
            <a:rect l="l" t="t" r="r" b="b"/>
            <a:pathLst>
              <a:path w="1593" h="402">
                <a:moveTo>
                  <a:pt x="1592" y="99"/>
                </a:moveTo>
                <a:lnTo>
                  <a:pt x="397" y="100"/>
                </a:lnTo>
                <a:lnTo>
                  <a:pt x="396" y="0"/>
                </a:lnTo>
                <a:lnTo>
                  <a:pt x="0" y="200"/>
                </a:lnTo>
                <a:lnTo>
                  <a:pt x="397" y="401"/>
                </a:lnTo>
                <a:lnTo>
                  <a:pt x="397" y="300"/>
                </a:lnTo>
                <a:lnTo>
                  <a:pt x="1592" y="298"/>
                </a:lnTo>
                <a:lnTo>
                  <a:pt x="1592" y="99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27"/>
          <p:cNvSpPr/>
          <p:nvPr/>
        </p:nvSpPr>
        <p:spPr>
          <a:xfrm rot="16239600">
            <a:off x="8742240" y="5571360"/>
            <a:ext cx="263880" cy="143280"/>
          </a:xfrm>
          <a:custGeom>
            <a:avLst/>
            <a:gdLst/>
            <a:ahLst/>
            <a:cxnLst/>
            <a:rect l="l" t="t" r="r" b="b"/>
            <a:pathLst>
              <a:path w="738" h="402">
                <a:moveTo>
                  <a:pt x="736" y="99"/>
                </a:moveTo>
                <a:lnTo>
                  <a:pt x="184" y="100"/>
                </a:lnTo>
                <a:lnTo>
                  <a:pt x="184" y="0"/>
                </a:lnTo>
                <a:lnTo>
                  <a:pt x="0" y="200"/>
                </a:lnTo>
                <a:lnTo>
                  <a:pt x="185" y="401"/>
                </a:lnTo>
                <a:lnTo>
                  <a:pt x="185" y="300"/>
                </a:lnTo>
                <a:lnTo>
                  <a:pt x="737" y="299"/>
                </a:lnTo>
                <a:lnTo>
                  <a:pt x="736" y="99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348120" y="1201680"/>
            <a:ext cx="11171160" cy="566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Auto-correlation function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Haralick’s distance parameter optimal value ↔ scale of geological features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Adding/removing features to the embedding </a:t>
            </a:r>
            <a:r>
              <a:rPr lang="en-US" sz="2000" b="1" i="1" strike="noStrike" spc="-1">
                <a:solidFill>
                  <a:srgbClr val="000000"/>
                </a:solidFill>
                <a:latin typeface="Arial"/>
                <a:ea typeface="Noto Sans CJK SC"/>
              </a:rPr>
              <a:t>vs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 the curse/blessing of dimensionality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Bespoke features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Removing correlated features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Other encoding (e.g., Fisher vector feature encoding)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Data integration → Mag and Grav responses (26D space!)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Advanced t-SNE approaches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Initializing via down sampling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    - Perplexity annealing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Other non-liner projections?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Uniform Manifold Approximation and Projection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UMAP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), Multidimensional scaling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MDS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), 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       Self-organizing map (</a:t>
            </a: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SOM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	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	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61560" y="72000"/>
            <a:ext cx="7641720" cy="7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“Maths”+Theory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720" y="-89280"/>
            <a:ext cx="12191400" cy="694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2"/>
          <p:cNvSpPr/>
          <p:nvPr/>
        </p:nvSpPr>
        <p:spPr>
          <a:xfrm>
            <a:off x="177840" y="-396000"/>
            <a:ext cx="11413440" cy="650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REFERENCES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Jessell, M. et al. Into the Noddyverse: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a massive data store of 3D geological models for machine learning and inversion applications.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Earth Syst Sci Data 14, 381–392 (2021).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Guo, J. et al.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3D geological structure inversion from Noddy-generated magnetic data using deep learning methods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Comput Geosci 149, 104701 (2021).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Haralick, R. M.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Statistical and structural approaches to texture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P IEEE 67, 786–804 (1979).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Haralick, R. M., Shanmugam, K. &amp; Dinstein, I.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 Textural Features for Image Classification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IEEE Transactions Syst Man Cybern SMC-3, 610–621 (1973). 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Brynolfsson, P. et al.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Haralick texture features from apparent diffusion coefficient (ADC) MRI images depend on imaging and pre-processing parameters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Sci Rep-uk 7, 4041 (2017). 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Hall-Beyer, 2007.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GLCM Texture: A Tutorial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v. 1.0 through 2.7. 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Arial"/>
                <a:ea typeface="Noto Sans CJK SC"/>
                <a:hlinkClick r:id="rId3"/>
              </a:rPr>
              <a:t>http://hdl.handle.net/1880/51900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Van der Maaten, Laurens, and Geoffrey Hinton.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Visualizing data using t-SNE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Journal of machine learning research 9, no. 11 (2008).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Kobak, D. &amp; Berens, P.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The art of using t-SNE for single-cell transcriptomics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Nat Commun 10, 5416 (2019).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Gorban, A. N.,  Tyukin, I. Y. 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Blessing of dimensionality: mathematical foundations of the statistical physics of data.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Philosophical Transactions Royal Soc Math Phys Eng Sci 376, 20170237 (2018).</a:t>
            </a:r>
            <a:endParaRPr lang="en-US" sz="14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arenR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Köppen, M. </a:t>
            </a: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Noto Sans CJK SC"/>
              </a:rPr>
              <a:t>The curse of dimensionality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. in 5th online world conference on soft computing in industrial applications (WSC5) vol. 1 4–8 (2000).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0" y="0"/>
            <a:ext cx="12191400" cy="352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"/>
          <p:cNvSpPr/>
          <p:nvPr/>
        </p:nvSpPr>
        <p:spPr>
          <a:xfrm>
            <a:off x="75239" y="3995640"/>
            <a:ext cx="4189029" cy="17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Contact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	Leonardo Portes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lang="en-US" sz="2600" b="0" u="sng" strike="noStrike" spc="-1" dirty="0">
                <a:solidFill>
                  <a:srgbClr val="0000FF"/>
                </a:solidFill>
                <a:uFillTx/>
                <a:latin typeface="Arial"/>
                <a:ea typeface="Noto Sans CJK SC"/>
                <a:hlinkClick r:id="rId3"/>
              </a:rPr>
              <a:t>ll.portes@gmail.com</a:t>
            </a:r>
            <a:endParaRPr lang="en-US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143520" y="1251360"/>
            <a:ext cx="5902560" cy="111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FFFFFF"/>
                </a:solidFill>
                <a:latin typeface="Arial"/>
                <a:ea typeface="DejaVu Sans"/>
              </a:rPr>
              <a:t>THANK YOU!</a:t>
            </a:r>
            <a:endParaRPr lang="en-US" sz="7200" b="0" strike="noStrike" spc="-1">
              <a:latin typeface="Arial"/>
            </a:endParaRPr>
          </a:p>
        </p:txBody>
      </p:sp>
      <p:pic>
        <p:nvPicPr>
          <p:cNvPr id="567" name="Picture 566"/>
          <p:cNvPicPr/>
          <p:nvPr/>
        </p:nvPicPr>
        <p:blipFill>
          <a:blip r:embed="rId4"/>
          <a:stretch/>
        </p:blipFill>
        <p:spPr>
          <a:xfrm>
            <a:off x="5616000" y="4107600"/>
            <a:ext cx="6426360" cy="265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86760" y="86760"/>
            <a:ext cx="12016440" cy="670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86760" y="86760"/>
            <a:ext cx="12016440" cy="670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Haralick Features | Classifiers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71" name="Picture 570"/>
          <p:cNvPicPr/>
          <p:nvPr/>
        </p:nvPicPr>
        <p:blipFill>
          <a:blip r:embed="rId3"/>
          <a:stretch/>
        </p:blipFill>
        <p:spPr>
          <a:xfrm>
            <a:off x="1235160" y="1728000"/>
            <a:ext cx="4029120" cy="4752000"/>
          </a:xfrm>
          <a:prstGeom prst="rect">
            <a:avLst/>
          </a:prstGeom>
          <a:ln>
            <a:noFill/>
          </a:ln>
        </p:spPr>
      </p:pic>
      <p:pic>
        <p:nvPicPr>
          <p:cNvPr id="572" name="Picture 571"/>
          <p:cNvPicPr/>
          <p:nvPr/>
        </p:nvPicPr>
        <p:blipFill>
          <a:blip r:embed="rId4"/>
          <a:stretch/>
        </p:blipFill>
        <p:spPr>
          <a:xfrm>
            <a:off x="6768000" y="1689840"/>
            <a:ext cx="3960000" cy="42789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Haralick Features | Correlation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74" name="Picture 573"/>
          <p:cNvPicPr/>
          <p:nvPr/>
        </p:nvPicPr>
        <p:blipFill>
          <a:blip r:embed="rId3"/>
          <a:stretch/>
        </p:blipFill>
        <p:spPr>
          <a:xfrm>
            <a:off x="1584360" y="1386000"/>
            <a:ext cx="10007280" cy="2733120"/>
          </a:xfrm>
          <a:prstGeom prst="rect">
            <a:avLst/>
          </a:prstGeom>
          <a:ln>
            <a:noFill/>
          </a:ln>
        </p:spPr>
      </p:pic>
      <p:pic>
        <p:nvPicPr>
          <p:cNvPr id="575" name="Picture 574"/>
          <p:cNvPicPr/>
          <p:nvPr/>
        </p:nvPicPr>
        <p:blipFill>
          <a:blip r:embed="rId4"/>
          <a:stretch/>
        </p:blipFill>
        <p:spPr>
          <a:xfrm>
            <a:off x="9568080" y="4112640"/>
            <a:ext cx="2023560" cy="2106360"/>
          </a:xfrm>
          <a:prstGeom prst="rect">
            <a:avLst/>
          </a:prstGeom>
          <a:ln>
            <a:noFill/>
          </a:ln>
        </p:spPr>
      </p:pic>
      <p:pic>
        <p:nvPicPr>
          <p:cNvPr id="576" name="Picture 575"/>
          <p:cNvPicPr/>
          <p:nvPr/>
        </p:nvPicPr>
        <p:blipFill>
          <a:blip r:embed="rId5"/>
          <a:stretch/>
        </p:blipFill>
        <p:spPr>
          <a:xfrm>
            <a:off x="7661520" y="4112640"/>
            <a:ext cx="2023200" cy="2106360"/>
          </a:xfrm>
          <a:prstGeom prst="rect">
            <a:avLst/>
          </a:prstGeom>
          <a:ln>
            <a:noFill/>
          </a:ln>
        </p:spPr>
      </p:pic>
      <p:pic>
        <p:nvPicPr>
          <p:cNvPr id="577" name="Picture 576"/>
          <p:cNvPicPr/>
          <p:nvPr/>
        </p:nvPicPr>
        <p:blipFill>
          <a:blip r:embed="rId6"/>
          <a:stretch/>
        </p:blipFill>
        <p:spPr>
          <a:xfrm>
            <a:off x="5756040" y="4112280"/>
            <a:ext cx="2023560" cy="2106720"/>
          </a:xfrm>
          <a:prstGeom prst="rect">
            <a:avLst/>
          </a:prstGeom>
          <a:ln>
            <a:noFill/>
          </a:ln>
        </p:spPr>
      </p:pic>
      <p:pic>
        <p:nvPicPr>
          <p:cNvPr id="578" name="Picture 577"/>
          <p:cNvPicPr/>
          <p:nvPr/>
        </p:nvPicPr>
        <p:blipFill>
          <a:blip r:embed="rId7"/>
          <a:stretch/>
        </p:blipFill>
        <p:spPr>
          <a:xfrm>
            <a:off x="3850200" y="4112280"/>
            <a:ext cx="2023200" cy="2106720"/>
          </a:xfrm>
          <a:prstGeom prst="rect">
            <a:avLst/>
          </a:prstGeom>
          <a:ln>
            <a:noFill/>
          </a:ln>
        </p:spPr>
      </p:pic>
      <p:pic>
        <p:nvPicPr>
          <p:cNvPr id="579" name="Picture 578"/>
          <p:cNvPicPr/>
          <p:nvPr/>
        </p:nvPicPr>
        <p:blipFill>
          <a:blip r:embed="rId8"/>
          <a:stretch/>
        </p:blipFill>
        <p:spPr>
          <a:xfrm>
            <a:off x="1944360" y="4112640"/>
            <a:ext cx="2023560" cy="210636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2664360" y="6231960"/>
            <a:ext cx="426960" cy="1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simetry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581" name="Line 3"/>
          <p:cNvSpPr/>
          <p:nvPr/>
        </p:nvSpPr>
        <p:spPr>
          <a:xfrm>
            <a:off x="2844360" y="6210000"/>
            <a:ext cx="0" cy="7200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Line 4"/>
          <p:cNvSpPr/>
          <p:nvPr/>
        </p:nvSpPr>
        <p:spPr>
          <a:xfrm flipH="1">
            <a:off x="3240360" y="6210000"/>
            <a:ext cx="2160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5"/>
          <p:cNvSpPr/>
          <p:nvPr/>
        </p:nvSpPr>
        <p:spPr>
          <a:xfrm>
            <a:off x="3132360" y="6177960"/>
            <a:ext cx="381240" cy="1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" b="0" strike="noStrike" spc="-1">
                <a:solidFill>
                  <a:srgbClr val="000000"/>
                </a:solidFill>
                <a:latin typeface="Arial"/>
                <a:ea typeface="DejaVu Sans"/>
              </a:rPr>
              <a:t>mirror</a:t>
            </a:r>
            <a:endParaRPr lang="en-US" sz="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Haralick Features | Ranking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85" name="Picture 584"/>
          <p:cNvPicPr/>
          <p:nvPr/>
        </p:nvPicPr>
        <p:blipFill>
          <a:blip r:embed="rId3"/>
          <a:stretch/>
        </p:blipFill>
        <p:spPr>
          <a:xfrm>
            <a:off x="1417680" y="4113000"/>
            <a:ext cx="3587040" cy="2150280"/>
          </a:xfrm>
          <a:prstGeom prst="rect">
            <a:avLst/>
          </a:prstGeom>
          <a:ln>
            <a:noFill/>
          </a:ln>
        </p:spPr>
      </p:pic>
      <p:pic>
        <p:nvPicPr>
          <p:cNvPr id="586" name="Picture 585"/>
          <p:cNvPicPr/>
          <p:nvPr/>
        </p:nvPicPr>
        <p:blipFill>
          <a:blip r:embed="rId4"/>
          <a:stretch/>
        </p:blipFill>
        <p:spPr>
          <a:xfrm>
            <a:off x="1458360" y="1755720"/>
            <a:ext cx="3587040" cy="2150640"/>
          </a:xfrm>
          <a:prstGeom prst="rect">
            <a:avLst/>
          </a:prstGeom>
          <a:ln>
            <a:noFill/>
          </a:ln>
        </p:spPr>
      </p:pic>
      <p:pic>
        <p:nvPicPr>
          <p:cNvPr id="587" name="Picture 586"/>
          <p:cNvPicPr/>
          <p:nvPr/>
        </p:nvPicPr>
        <p:blipFill>
          <a:blip r:embed="rId5"/>
          <a:stretch/>
        </p:blipFill>
        <p:spPr>
          <a:xfrm>
            <a:off x="5375160" y="1690560"/>
            <a:ext cx="3624120" cy="214416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6785280" y="6120000"/>
            <a:ext cx="5310000" cy="28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C9211E"/>
                </a:solidFill>
                <a:latin typeface="Arial"/>
                <a:ea typeface="DejaVu Sans"/>
              </a:rPr>
              <a:t>notebooks/1.HaralickFeatures/2c.RF-training2022-08-17.ipynb#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6048000" y="4176000"/>
            <a:ext cx="4319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Pitfalls: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imbalanced data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importance related to classification task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144000" y="4608000"/>
            <a:ext cx="4967640" cy="2087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1" name="Picture 590"/>
          <p:cNvPicPr/>
          <p:nvPr/>
        </p:nvPicPr>
        <p:blipFill>
          <a:blip r:embed="rId2"/>
          <a:stretch/>
        </p:blipFill>
        <p:spPr>
          <a:xfrm>
            <a:off x="1070640" y="5006160"/>
            <a:ext cx="648720" cy="485280"/>
          </a:xfrm>
          <a:prstGeom prst="rect">
            <a:avLst/>
          </a:prstGeom>
          <a:ln>
            <a:noFill/>
          </a:ln>
        </p:spPr>
      </p:pic>
      <p:pic>
        <p:nvPicPr>
          <p:cNvPr id="592" name="Picture 591"/>
          <p:cNvPicPr/>
          <p:nvPr/>
        </p:nvPicPr>
        <p:blipFill>
          <a:blip r:embed="rId3"/>
          <a:stretch/>
        </p:blipFill>
        <p:spPr>
          <a:xfrm>
            <a:off x="3359520" y="5030640"/>
            <a:ext cx="370440" cy="306000"/>
          </a:xfrm>
          <a:prstGeom prst="rect">
            <a:avLst/>
          </a:prstGeom>
          <a:ln>
            <a:noFill/>
          </a:ln>
        </p:spPr>
      </p:pic>
      <p:pic>
        <p:nvPicPr>
          <p:cNvPr id="593" name="Picture 592"/>
          <p:cNvPicPr/>
          <p:nvPr/>
        </p:nvPicPr>
        <p:blipFill>
          <a:blip r:embed="rId4"/>
          <a:stretch/>
        </p:blipFill>
        <p:spPr>
          <a:xfrm>
            <a:off x="432000" y="5812200"/>
            <a:ext cx="4535280" cy="812160"/>
          </a:xfrm>
          <a:prstGeom prst="rect">
            <a:avLst/>
          </a:prstGeom>
          <a:ln>
            <a:noFill/>
          </a:ln>
        </p:spPr>
      </p:pic>
      <p:pic>
        <p:nvPicPr>
          <p:cNvPr id="594" name="Picture 593"/>
          <p:cNvPicPr/>
          <p:nvPr/>
        </p:nvPicPr>
        <p:blipFill>
          <a:blip r:embed="rId5"/>
          <a:stretch/>
        </p:blipFill>
        <p:spPr>
          <a:xfrm>
            <a:off x="875880" y="4680000"/>
            <a:ext cx="983880" cy="306000"/>
          </a:xfrm>
          <a:prstGeom prst="rect">
            <a:avLst/>
          </a:prstGeom>
          <a:ln>
            <a:noFill/>
          </a:ln>
        </p:spPr>
      </p:pic>
      <p:pic>
        <p:nvPicPr>
          <p:cNvPr id="595" name="Picture 594"/>
          <p:cNvPicPr/>
          <p:nvPr/>
        </p:nvPicPr>
        <p:blipFill>
          <a:blip r:embed="rId6"/>
          <a:stretch/>
        </p:blipFill>
        <p:spPr>
          <a:xfrm>
            <a:off x="3067920" y="4736520"/>
            <a:ext cx="885960" cy="290880"/>
          </a:xfrm>
          <a:prstGeom prst="rect">
            <a:avLst/>
          </a:prstGeom>
          <a:ln>
            <a:noFill/>
          </a:ln>
        </p:spPr>
      </p:pic>
      <p:pic>
        <p:nvPicPr>
          <p:cNvPr id="596" name="Picture 595"/>
          <p:cNvPicPr/>
          <p:nvPr/>
        </p:nvPicPr>
        <p:blipFill>
          <a:blip r:embed="rId7"/>
          <a:stretch/>
        </p:blipFill>
        <p:spPr>
          <a:xfrm>
            <a:off x="162720" y="165600"/>
            <a:ext cx="5380560" cy="2713680"/>
          </a:xfrm>
          <a:prstGeom prst="rect">
            <a:avLst/>
          </a:prstGeom>
          <a:ln>
            <a:noFill/>
          </a:ln>
        </p:spPr>
      </p:pic>
      <p:pic>
        <p:nvPicPr>
          <p:cNvPr id="597" name="Picture 596"/>
          <p:cNvPicPr/>
          <p:nvPr/>
        </p:nvPicPr>
        <p:blipFill>
          <a:blip r:embed="rId8"/>
          <a:stretch/>
        </p:blipFill>
        <p:spPr>
          <a:xfrm>
            <a:off x="7488000" y="2088000"/>
            <a:ext cx="4391280" cy="3432960"/>
          </a:xfrm>
          <a:prstGeom prst="rect">
            <a:avLst/>
          </a:prstGeom>
          <a:ln>
            <a:noFill/>
          </a:ln>
        </p:spPr>
      </p:pic>
      <p:pic>
        <p:nvPicPr>
          <p:cNvPr id="598" name="Picture 597"/>
          <p:cNvPicPr/>
          <p:nvPr/>
        </p:nvPicPr>
        <p:blipFill>
          <a:blip r:embed="rId9"/>
          <a:stretch/>
        </p:blipFill>
        <p:spPr>
          <a:xfrm>
            <a:off x="7632000" y="101880"/>
            <a:ext cx="4113720" cy="191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58436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Guo’s classifier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3"/>
          <a:stretch/>
        </p:blipFill>
        <p:spPr>
          <a:xfrm>
            <a:off x="360000" y="2322000"/>
            <a:ext cx="4078440" cy="3126240"/>
          </a:xfrm>
          <a:prstGeom prst="rect">
            <a:avLst/>
          </a:prstGeom>
          <a:ln>
            <a:noFill/>
          </a:ln>
        </p:spPr>
      </p:pic>
      <p:grpSp>
        <p:nvGrpSpPr>
          <p:cNvPr id="249" name="Group 2"/>
          <p:cNvGrpSpPr/>
          <p:nvPr/>
        </p:nvGrpSpPr>
        <p:grpSpPr>
          <a:xfrm>
            <a:off x="3369960" y="2178000"/>
            <a:ext cx="2330280" cy="1151280"/>
            <a:chOff x="3369960" y="2178000"/>
            <a:chExt cx="2330280" cy="1151280"/>
          </a:xfrm>
        </p:grpSpPr>
        <p:grpSp>
          <p:nvGrpSpPr>
            <p:cNvPr id="250" name="Group 3"/>
            <p:cNvGrpSpPr/>
            <p:nvPr/>
          </p:nvGrpSpPr>
          <p:grpSpPr>
            <a:xfrm>
              <a:off x="3369960" y="2178000"/>
              <a:ext cx="2330280" cy="1151280"/>
              <a:chOff x="3369960" y="2178000"/>
              <a:chExt cx="2330280" cy="1151280"/>
            </a:xfrm>
          </p:grpSpPr>
          <p:sp>
            <p:nvSpPr>
              <p:cNvPr id="251" name="CustomShape 4"/>
              <p:cNvSpPr/>
              <p:nvPr/>
            </p:nvSpPr>
            <p:spPr>
              <a:xfrm>
                <a:off x="3405960" y="2178000"/>
                <a:ext cx="2231280" cy="115128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2" name="CustomShape 5"/>
              <p:cNvSpPr/>
              <p:nvPr/>
            </p:nvSpPr>
            <p:spPr>
              <a:xfrm>
                <a:off x="3369960" y="2178000"/>
                <a:ext cx="2330280" cy="449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xx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Magnetic field 2D images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05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Noddy dataset, ~50k samples</a:t>
                </a:r>
                <a:endParaRPr lang="en-US" sz="1050" b="0" strike="noStrike" spc="-1">
                  <a:latin typeface="Arial"/>
                </a:endParaRPr>
              </a:p>
            </p:txBody>
          </p:sp>
          <p:pic>
            <p:nvPicPr>
              <p:cNvPr id="253" name="Picture 252"/>
              <p:cNvPicPr/>
              <p:nvPr/>
            </p:nvPicPr>
            <p:blipFill>
              <a:blip r:embed="rId4"/>
              <a:stretch/>
            </p:blipFill>
            <p:spPr>
              <a:xfrm>
                <a:off x="3587400" y="2754000"/>
                <a:ext cx="1905840" cy="5277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6336000" y="1814040"/>
            <a:ext cx="5124240" cy="4567320"/>
          </a:xfrm>
          <a:prstGeom prst="rect">
            <a:avLst/>
          </a:prstGeom>
          <a:ln>
            <a:noFill/>
          </a:ln>
        </p:spPr>
      </p:pic>
      <p:sp>
        <p:nvSpPr>
          <p:cNvPr id="255" name="CustomShape 6"/>
          <p:cNvSpPr/>
          <p:nvPr/>
        </p:nvSpPr>
        <p:spPr>
          <a:xfrm>
            <a:off x="1530720" y="2178000"/>
            <a:ext cx="18655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 distribution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42480" y="6219360"/>
            <a:ext cx="1396800" cy="26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Guo et al, 2021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872000" y="2304000"/>
            <a:ext cx="2735280" cy="2447280"/>
          </a:xfrm>
          <a:prstGeom prst="rect">
            <a:avLst/>
          </a:prstGeom>
          <a:noFill/>
          <a:ln w="72000">
            <a:solidFill>
              <a:srgbClr val="FF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58" name="Group 2"/>
          <p:cNvGrpSpPr/>
          <p:nvPr/>
        </p:nvGrpSpPr>
        <p:grpSpPr>
          <a:xfrm>
            <a:off x="8271000" y="3838320"/>
            <a:ext cx="2060280" cy="1091880"/>
            <a:chOff x="8271000" y="3838320"/>
            <a:chExt cx="2060280" cy="1091880"/>
          </a:xfrm>
        </p:grpSpPr>
        <p:sp>
          <p:nvSpPr>
            <p:cNvPr id="259" name="CustomShape 3"/>
            <p:cNvSpPr/>
            <p:nvPr/>
          </p:nvSpPr>
          <p:spPr>
            <a:xfrm>
              <a:off x="8328240" y="3838320"/>
              <a:ext cx="1945800" cy="50328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4"/>
            <p:cNvSpPr/>
            <p:nvPr/>
          </p:nvSpPr>
          <p:spPr>
            <a:xfrm>
              <a:off x="8271000" y="3838320"/>
              <a:ext cx="2060280" cy="1091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xx" sz="15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Feature Engineering</a:t>
              </a:r>
              <a:endParaRPr lang="en-US" sz="15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zxx" sz="13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(eg, Haralick Features)</a:t>
              </a:r>
              <a:endParaRPr lang="en-US" sz="13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300" b="0" strike="noStrike" spc="-1">
                <a:latin typeface="Arial"/>
              </a:endParaRPr>
            </a:p>
          </p:txBody>
        </p:sp>
      </p:grpSp>
      <p:grpSp>
        <p:nvGrpSpPr>
          <p:cNvPr id="261" name="Group 5"/>
          <p:cNvGrpSpPr/>
          <p:nvPr/>
        </p:nvGrpSpPr>
        <p:grpSpPr>
          <a:xfrm>
            <a:off x="8100000" y="2398320"/>
            <a:ext cx="2330280" cy="1151280"/>
            <a:chOff x="8100000" y="2398320"/>
            <a:chExt cx="2330280" cy="1151280"/>
          </a:xfrm>
        </p:grpSpPr>
        <p:grpSp>
          <p:nvGrpSpPr>
            <p:cNvPr id="262" name="Group 6"/>
            <p:cNvGrpSpPr/>
            <p:nvPr/>
          </p:nvGrpSpPr>
          <p:grpSpPr>
            <a:xfrm>
              <a:off x="8100000" y="2398320"/>
              <a:ext cx="2330280" cy="1151280"/>
              <a:chOff x="8100000" y="2398320"/>
              <a:chExt cx="2330280" cy="1151280"/>
            </a:xfrm>
          </p:grpSpPr>
          <p:sp>
            <p:nvSpPr>
              <p:cNvPr id="263" name="CustomShape 7"/>
              <p:cNvSpPr/>
              <p:nvPr/>
            </p:nvSpPr>
            <p:spPr>
              <a:xfrm>
                <a:off x="8136000" y="2398320"/>
                <a:ext cx="2231280" cy="115128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" name="CustomShape 8"/>
              <p:cNvSpPr/>
              <p:nvPr/>
            </p:nvSpPr>
            <p:spPr>
              <a:xfrm>
                <a:off x="8100000" y="2398320"/>
                <a:ext cx="2330280" cy="449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xx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Magnetic field 2D images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05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Noddy dataset, ~50k samples</a:t>
                </a:r>
                <a:endParaRPr lang="en-US" sz="1050" b="0" strike="noStrike" spc="-1">
                  <a:latin typeface="Arial"/>
                </a:endParaRPr>
              </a:p>
            </p:txBody>
          </p:sp>
          <p:pic>
            <p:nvPicPr>
              <p:cNvPr id="265" name="Picture 264"/>
              <p:cNvPicPr/>
              <p:nvPr/>
            </p:nvPicPr>
            <p:blipFill>
              <a:blip r:embed="rId3"/>
              <a:stretch/>
            </p:blipFill>
            <p:spPr>
              <a:xfrm>
                <a:off x="8317440" y="2974320"/>
                <a:ext cx="1905840" cy="5277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66" name="Group 9"/>
          <p:cNvGrpSpPr/>
          <p:nvPr/>
        </p:nvGrpSpPr>
        <p:grpSpPr>
          <a:xfrm>
            <a:off x="9900000" y="4846320"/>
            <a:ext cx="1259280" cy="1345680"/>
            <a:chOff x="9900000" y="4846320"/>
            <a:chExt cx="1259280" cy="1345680"/>
          </a:xfrm>
        </p:grpSpPr>
        <p:sp>
          <p:nvSpPr>
            <p:cNvPr id="267" name="CustomShape 10"/>
            <p:cNvSpPr/>
            <p:nvPr/>
          </p:nvSpPr>
          <p:spPr>
            <a:xfrm>
              <a:off x="9934920" y="4846320"/>
              <a:ext cx="1189440" cy="93456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11"/>
            <p:cNvSpPr/>
            <p:nvPr/>
          </p:nvSpPr>
          <p:spPr>
            <a:xfrm>
              <a:off x="9900000" y="4846320"/>
              <a:ext cx="1259280" cy="1345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xx" sz="15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Classifier</a:t>
              </a:r>
              <a:endParaRPr lang="en-US" sz="15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zxx" sz="13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simpler architectures</a:t>
              </a:r>
              <a:endParaRPr lang="en-US" sz="13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zxx" sz="13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&amp; more</a:t>
              </a:r>
              <a:endParaRPr lang="en-US" sz="1300" b="0" strike="noStrike" spc="-1">
                <a:latin typeface="Arial"/>
              </a:endParaRPr>
            </a:p>
          </p:txBody>
        </p:sp>
      </p:grpSp>
      <p:sp>
        <p:nvSpPr>
          <p:cNvPr id="269" name="CustomShape 12"/>
          <p:cNvSpPr/>
          <p:nvPr/>
        </p:nvSpPr>
        <p:spPr>
          <a:xfrm>
            <a:off x="8136000" y="3549960"/>
            <a:ext cx="2231280" cy="143280"/>
          </a:xfrm>
          <a:custGeom>
            <a:avLst/>
            <a:gdLst/>
            <a:ahLst/>
            <a:cxnLst/>
            <a:rect l="l" t="t" r="r" b="b"/>
            <a:pathLst>
              <a:path w="6202" h="402">
                <a:moveTo>
                  <a:pt x="3030" y="401"/>
                </a:moveTo>
                <a:lnTo>
                  <a:pt x="6201" y="0"/>
                </a:lnTo>
                <a:lnTo>
                  <a:pt x="0" y="0"/>
                </a:lnTo>
                <a:lnTo>
                  <a:pt x="3030" y="4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3"/>
          <p:cNvSpPr/>
          <p:nvPr/>
        </p:nvSpPr>
        <p:spPr>
          <a:xfrm>
            <a:off x="8328240" y="4342320"/>
            <a:ext cx="923040" cy="359280"/>
          </a:xfrm>
          <a:custGeom>
            <a:avLst/>
            <a:gdLst/>
            <a:ahLst/>
            <a:cxnLst/>
            <a:rect l="l" t="t" r="r" b="b"/>
            <a:pathLst>
              <a:path w="2568" h="1002">
                <a:moveTo>
                  <a:pt x="806" y="1001"/>
                </a:moveTo>
                <a:lnTo>
                  <a:pt x="2567" y="0"/>
                </a:lnTo>
                <a:lnTo>
                  <a:pt x="0" y="0"/>
                </a:lnTo>
                <a:lnTo>
                  <a:pt x="806" y="10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4"/>
          <p:cNvSpPr/>
          <p:nvPr/>
        </p:nvSpPr>
        <p:spPr>
          <a:xfrm>
            <a:off x="7056000" y="4846320"/>
            <a:ext cx="2447280" cy="1056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5"/>
          <p:cNvSpPr/>
          <p:nvPr/>
        </p:nvSpPr>
        <p:spPr>
          <a:xfrm>
            <a:off x="7054920" y="4846320"/>
            <a:ext cx="266436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Arial"/>
                <a:ea typeface="DejaVu Sans"/>
              </a:rPr>
              <a:t>Explore</a:t>
            </a:r>
            <a:endParaRPr lang="en-US" sz="15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Separability in H-space </a:t>
            </a:r>
            <a:endParaRPr lang="en-US" sz="15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Geological meaning</a:t>
            </a:r>
            <a:endParaRPr lang="en-US" sz="15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"Diversity" (uncertainty?)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73" name="CustomShape 16"/>
          <p:cNvSpPr/>
          <p:nvPr/>
        </p:nvSpPr>
        <p:spPr>
          <a:xfrm>
            <a:off x="9319320" y="4342320"/>
            <a:ext cx="934920" cy="359280"/>
          </a:xfrm>
          <a:custGeom>
            <a:avLst/>
            <a:gdLst/>
            <a:ahLst/>
            <a:cxnLst/>
            <a:rect l="l" t="t" r="r" b="b"/>
            <a:pathLst>
              <a:path w="2601" h="1002">
                <a:moveTo>
                  <a:pt x="1784" y="1001"/>
                </a:moveTo>
                <a:lnTo>
                  <a:pt x="0" y="0"/>
                </a:lnTo>
                <a:lnTo>
                  <a:pt x="2600" y="0"/>
                </a:lnTo>
                <a:lnTo>
                  <a:pt x="1784" y="10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7"/>
          <p:cNvSpPr/>
          <p:nvPr/>
        </p:nvSpPr>
        <p:spPr>
          <a:xfrm>
            <a:off x="2498760" y="1741680"/>
            <a:ext cx="18975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Guo et al 2021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75" name="CustomShape 18"/>
          <p:cNvSpPr/>
          <p:nvPr/>
        </p:nvSpPr>
        <p:spPr>
          <a:xfrm>
            <a:off x="8352000" y="1764000"/>
            <a:ext cx="2267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Current 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6" name="CustomShape 19"/>
          <p:cNvSpPr/>
          <p:nvPr/>
        </p:nvSpPr>
        <p:spPr>
          <a:xfrm>
            <a:off x="1580040" y="5150520"/>
            <a:ext cx="87228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0"/>
          <p:cNvSpPr/>
          <p:nvPr/>
        </p:nvSpPr>
        <p:spPr>
          <a:xfrm>
            <a:off x="2728080" y="5150520"/>
            <a:ext cx="87228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1"/>
          <p:cNvSpPr/>
          <p:nvPr/>
        </p:nvSpPr>
        <p:spPr>
          <a:xfrm>
            <a:off x="4100040" y="5161680"/>
            <a:ext cx="939240" cy="406440"/>
          </a:xfrm>
          <a:prstGeom prst="rect">
            <a:avLst/>
          </a:pr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9" name="Group 22"/>
          <p:cNvGrpSpPr/>
          <p:nvPr/>
        </p:nvGrpSpPr>
        <p:grpSpPr>
          <a:xfrm>
            <a:off x="2489040" y="3880440"/>
            <a:ext cx="1547280" cy="812520"/>
            <a:chOff x="2489040" y="3880440"/>
            <a:chExt cx="1547280" cy="812520"/>
          </a:xfrm>
        </p:grpSpPr>
        <p:grpSp>
          <p:nvGrpSpPr>
            <p:cNvPr id="280" name="Group 23"/>
            <p:cNvGrpSpPr/>
            <p:nvPr/>
          </p:nvGrpSpPr>
          <p:grpSpPr>
            <a:xfrm>
              <a:off x="2489040" y="3880440"/>
              <a:ext cx="1547280" cy="812520"/>
              <a:chOff x="2489040" y="3880440"/>
              <a:chExt cx="1547280" cy="812520"/>
            </a:xfrm>
          </p:grpSpPr>
          <p:sp>
            <p:nvSpPr>
              <p:cNvPr id="281" name="CustomShape 24"/>
              <p:cNvSpPr/>
              <p:nvPr/>
            </p:nvSpPr>
            <p:spPr>
              <a:xfrm>
                <a:off x="2523960" y="3880440"/>
                <a:ext cx="1440360" cy="81252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CustomShape 25"/>
              <p:cNvSpPr/>
              <p:nvPr/>
            </p:nvSpPr>
            <p:spPr>
              <a:xfrm>
                <a:off x="2489040" y="3901680"/>
                <a:ext cx="1547280" cy="79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Classifier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Inception-v3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1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(very deep) CNN</a:t>
                </a:r>
                <a:endParaRPr lang="en-US" sz="1100" b="0" strike="noStrike" spc="-1">
                  <a:latin typeface="Arial"/>
                </a:endParaRPr>
              </a:p>
            </p:txBody>
          </p:sp>
        </p:grpSp>
      </p:grpSp>
      <p:grpSp>
        <p:nvGrpSpPr>
          <p:cNvPr id="283" name="Group 26"/>
          <p:cNvGrpSpPr/>
          <p:nvPr/>
        </p:nvGrpSpPr>
        <p:grpSpPr>
          <a:xfrm>
            <a:off x="2066040" y="2461680"/>
            <a:ext cx="2330280" cy="1151280"/>
            <a:chOff x="2066040" y="2461680"/>
            <a:chExt cx="2330280" cy="1151280"/>
          </a:xfrm>
        </p:grpSpPr>
        <p:grpSp>
          <p:nvGrpSpPr>
            <p:cNvPr id="284" name="Group 27"/>
            <p:cNvGrpSpPr/>
            <p:nvPr/>
          </p:nvGrpSpPr>
          <p:grpSpPr>
            <a:xfrm>
              <a:off x="2066040" y="2461680"/>
              <a:ext cx="2330280" cy="1151280"/>
              <a:chOff x="2066040" y="2461680"/>
              <a:chExt cx="2330280" cy="1151280"/>
            </a:xfrm>
          </p:grpSpPr>
          <p:sp>
            <p:nvSpPr>
              <p:cNvPr id="285" name="CustomShape 28"/>
              <p:cNvSpPr/>
              <p:nvPr/>
            </p:nvSpPr>
            <p:spPr>
              <a:xfrm>
                <a:off x="2102040" y="2461680"/>
                <a:ext cx="2231280" cy="1151280"/>
              </a:xfrm>
              <a:prstGeom prst="rect">
                <a:avLst/>
              </a:pr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CustomShape 29"/>
              <p:cNvSpPr/>
              <p:nvPr/>
            </p:nvSpPr>
            <p:spPr>
              <a:xfrm>
                <a:off x="2066040" y="2461680"/>
                <a:ext cx="2330280" cy="449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xx" sz="15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Magnetic field 2D images</a:t>
                </a:r>
                <a:endParaRPr lang="en-US" sz="15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xx" sz="105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Noddy dataset, ~50k samples</a:t>
                </a:r>
                <a:endParaRPr lang="en-US" sz="1050" b="0" strike="noStrike" spc="-1">
                  <a:latin typeface="Arial"/>
                </a:endParaRPr>
              </a:p>
            </p:txBody>
          </p:sp>
          <p:pic>
            <p:nvPicPr>
              <p:cNvPr id="287" name="Picture 286"/>
              <p:cNvPicPr/>
              <p:nvPr/>
            </p:nvPicPr>
            <p:blipFill>
              <a:blip r:embed="rId3"/>
              <a:stretch/>
            </p:blipFill>
            <p:spPr>
              <a:xfrm>
                <a:off x="2283480" y="3037680"/>
                <a:ext cx="1905840" cy="5277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88" name="CustomShape 30"/>
          <p:cNvSpPr/>
          <p:nvPr/>
        </p:nvSpPr>
        <p:spPr>
          <a:xfrm>
            <a:off x="2102040" y="3613320"/>
            <a:ext cx="2231280" cy="143280"/>
          </a:xfrm>
          <a:custGeom>
            <a:avLst/>
            <a:gdLst/>
            <a:ahLst/>
            <a:cxnLst/>
            <a:rect l="l" t="t" r="r" b="b"/>
            <a:pathLst>
              <a:path w="6202" h="402">
                <a:moveTo>
                  <a:pt x="3030" y="401"/>
                </a:moveTo>
                <a:lnTo>
                  <a:pt x="6201" y="0"/>
                </a:lnTo>
                <a:lnTo>
                  <a:pt x="0" y="0"/>
                </a:lnTo>
                <a:lnTo>
                  <a:pt x="3030" y="40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1"/>
          <p:cNvSpPr/>
          <p:nvPr/>
        </p:nvSpPr>
        <p:spPr>
          <a:xfrm>
            <a:off x="1512000" y="5125680"/>
            <a:ext cx="1013760" cy="4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Reg-1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0" name="CustomShape 32"/>
          <p:cNvSpPr/>
          <p:nvPr/>
        </p:nvSpPr>
        <p:spPr>
          <a:xfrm>
            <a:off x="2597040" y="5114520"/>
            <a:ext cx="1163880" cy="6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Reg-2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1" name="CustomShape 33"/>
          <p:cNvSpPr/>
          <p:nvPr/>
        </p:nvSpPr>
        <p:spPr>
          <a:xfrm>
            <a:off x="3965040" y="5114520"/>
            <a:ext cx="1218240" cy="64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Reg-5</a:t>
            </a:r>
            <a:endParaRPr lang="en-US" sz="15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Inception-v3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2" name="CustomShape 34"/>
          <p:cNvSpPr/>
          <p:nvPr/>
        </p:nvSpPr>
        <p:spPr>
          <a:xfrm>
            <a:off x="3641040" y="5150520"/>
            <a:ext cx="3718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CustomShape 35"/>
          <p:cNvSpPr/>
          <p:nvPr/>
        </p:nvSpPr>
        <p:spPr>
          <a:xfrm>
            <a:off x="581040" y="5859360"/>
            <a:ext cx="1434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3D geo-pam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CustomShape 36"/>
          <p:cNvSpPr/>
          <p:nvPr/>
        </p:nvSpPr>
        <p:spPr>
          <a:xfrm>
            <a:off x="4685040" y="5931360"/>
            <a:ext cx="1434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3D geo-pam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5" name="CustomShape 37"/>
          <p:cNvSpPr/>
          <p:nvPr/>
        </p:nvSpPr>
        <p:spPr>
          <a:xfrm>
            <a:off x="2602080" y="5989680"/>
            <a:ext cx="143424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3D geo-pam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38"/>
          <p:cNvSpPr/>
          <p:nvPr/>
        </p:nvSpPr>
        <p:spPr>
          <a:xfrm rot="20242200">
            <a:off x="2258640" y="4883400"/>
            <a:ext cx="730440" cy="143280"/>
          </a:xfrm>
          <a:custGeom>
            <a:avLst/>
            <a:gdLst/>
            <a:ahLst/>
            <a:cxnLst/>
            <a:rect l="l" t="t" r="r" b="b"/>
            <a:pathLst>
              <a:path w="2033" h="401">
                <a:moveTo>
                  <a:pt x="2031" y="99"/>
                </a:moveTo>
                <a:lnTo>
                  <a:pt x="508" y="99"/>
                </a:lnTo>
                <a:lnTo>
                  <a:pt x="508" y="0"/>
                </a:lnTo>
                <a:lnTo>
                  <a:pt x="0" y="200"/>
                </a:lnTo>
                <a:lnTo>
                  <a:pt x="508" y="400"/>
                </a:lnTo>
                <a:lnTo>
                  <a:pt x="508" y="300"/>
                </a:lnTo>
                <a:lnTo>
                  <a:pt x="2032" y="298"/>
                </a:lnTo>
                <a:lnTo>
                  <a:pt x="2031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39"/>
          <p:cNvSpPr/>
          <p:nvPr/>
        </p:nvSpPr>
        <p:spPr>
          <a:xfrm rot="12590400">
            <a:off x="3598920" y="4892760"/>
            <a:ext cx="572400" cy="143280"/>
          </a:xfrm>
          <a:custGeom>
            <a:avLst/>
            <a:gdLst/>
            <a:ahLst/>
            <a:cxnLst/>
            <a:rect l="l" t="t" r="r" b="b"/>
            <a:pathLst>
              <a:path w="1594" h="402">
                <a:moveTo>
                  <a:pt x="1592" y="99"/>
                </a:moveTo>
                <a:lnTo>
                  <a:pt x="398" y="100"/>
                </a:lnTo>
                <a:lnTo>
                  <a:pt x="397" y="0"/>
                </a:lnTo>
                <a:lnTo>
                  <a:pt x="0" y="200"/>
                </a:lnTo>
                <a:lnTo>
                  <a:pt x="398" y="401"/>
                </a:lnTo>
                <a:lnTo>
                  <a:pt x="398" y="300"/>
                </a:lnTo>
                <a:lnTo>
                  <a:pt x="1593" y="298"/>
                </a:lnTo>
                <a:lnTo>
                  <a:pt x="1592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40"/>
          <p:cNvSpPr/>
          <p:nvPr/>
        </p:nvSpPr>
        <p:spPr>
          <a:xfrm rot="16239600">
            <a:off x="3043080" y="4848120"/>
            <a:ext cx="263880" cy="143280"/>
          </a:xfrm>
          <a:custGeom>
            <a:avLst/>
            <a:gdLst/>
            <a:ahLst/>
            <a:cxnLst/>
            <a:rect l="l" t="t" r="r" b="b"/>
            <a:pathLst>
              <a:path w="737" h="402">
                <a:moveTo>
                  <a:pt x="736" y="99"/>
                </a:moveTo>
                <a:lnTo>
                  <a:pt x="184" y="100"/>
                </a:lnTo>
                <a:lnTo>
                  <a:pt x="183" y="0"/>
                </a:lnTo>
                <a:lnTo>
                  <a:pt x="0" y="200"/>
                </a:lnTo>
                <a:lnTo>
                  <a:pt x="184" y="401"/>
                </a:lnTo>
                <a:lnTo>
                  <a:pt x="184" y="300"/>
                </a:lnTo>
                <a:lnTo>
                  <a:pt x="736" y="299"/>
                </a:lnTo>
                <a:lnTo>
                  <a:pt x="736" y="9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41"/>
          <p:cNvSpPr/>
          <p:nvPr/>
        </p:nvSpPr>
        <p:spPr>
          <a:xfrm rot="20242200">
            <a:off x="1284120" y="5710320"/>
            <a:ext cx="730440" cy="143280"/>
          </a:xfrm>
          <a:custGeom>
            <a:avLst/>
            <a:gdLst/>
            <a:ahLst/>
            <a:cxnLst/>
            <a:rect l="l" t="t" r="r" b="b"/>
            <a:pathLst>
              <a:path w="2033" h="402">
                <a:moveTo>
                  <a:pt x="2032" y="99"/>
                </a:moveTo>
                <a:lnTo>
                  <a:pt x="508" y="100"/>
                </a:lnTo>
                <a:lnTo>
                  <a:pt x="508" y="0"/>
                </a:lnTo>
                <a:lnTo>
                  <a:pt x="0" y="200"/>
                </a:lnTo>
                <a:lnTo>
                  <a:pt x="508" y="401"/>
                </a:lnTo>
                <a:lnTo>
                  <a:pt x="508" y="300"/>
                </a:lnTo>
                <a:lnTo>
                  <a:pt x="2032" y="299"/>
                </a:lnTo>
                <a:lnTo>
                  <a:pt x="2032" y="99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2"/>
          <p:cNvSpPr/>
          <p:nvPr/>
        </p:nvSpPr>
        <p:spPr>
          <a:xfrm rot="12590400">
            <a:off x="4466880" y="5702040"/>
            <a:ext cx="572400" cy="143280"/>
          </a:xfrm>
          <a:custGeom>
            <a:avLst/>
            <a:gdLst/>
            <a:ahLst/>
            <a:cxnLst/>
            <a:rect l="l" t="t" r="r" b="b"/>
            <a:pathLst>
              <a:path w="1594" h="402">
                <a:moveTo>
                  <a:pt x="1593" y="99"/>
                </a:moveTo>
                <a:lnTo>
                  <a:pt x="398" y="100"/>
                </a:lnTo>
                <a:lnTo>
                  <a:pt x="397" y="0"/>
                </a:lnTo>
                <a:lnTo>
                  <a:pt x="0" y="200"/>
                </a:lnTo>
                <a:lnTo>
                  <a:pt x="398" y="401"/>
                </a:lnTo>
                <a:lnTo>
                  <a:pt x="398" y="300"/>
                </a:lnTo>
                <a:lnTo>
                  <a:pt x="1593" y="298"/>
                </a:lnTo>
                <a:lnTo>
                  <a:pt x="1593" y="99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43"/>
          <p:cNvSpPr/>
          <p:nvPr/>
        </p:nvSpPr>
        <p:spPr>
          <a:xfrm rot="16239600">
            <a:off x="3054240" y="5729040"/>
            <a:ext cx="263880" cy="143280"/>
          </a:xfrm>
          <a:custGeom>
            <a:avLst/>
            <a:gdLst/>
            <a:ahLst/>
            <a:cxnLst/>
            <a:rect l="l" t="t" r="r" b="b"/>
            <a:pathLst>
              <a:path w="738" h="402">
                <a:moveTo>
                  <a:pt x="736" y="100"/>
                </a:moveTo>
                <a:lnTo>
                  <a:pt x="184" y="100"/>
                </a:lnTo>
                <a:lnTo>
                  <a:pt x="184" y="0"/>
                </a:lnTo>
                <a:lnTo>
                  <a:pt x="0" y="201"/>
                </a:lnTo>
                <a:lnTo>
                  <a:pt x="185" y="401"/>
                </a:lnTo>
                <a:lnTo>
                  <a:pt x="185" y="300"/>
                </a:lnTo>
                <a:lnTo>
                  <a:pt x="737" y="300"/>
                </a:lnTo>
                <a:lnTo>
                  <a:pt x="736" y="100"/>
                </a:lnTo>
              </a:path>
            </a:pathLst>
          </a:custGeom>
          <a:solidFill>
            <a:srgbClr val="1584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44"/>
          <p:cNvSpPr/>
          <p:nvPr/>
        </p:nvSpPr>
        <p:spPr>
          <a:xfrm>
            <a:off x="6840000" y="2304000"/>
            <a:ext cx="4607280" cy="3743280"/>
          </a:xfrm>
          <a:prstGeom prst="rect">
            <a:avLst/>
          </a:prstGeom>
          <a:noFill/>
          <a:ln w="72000">
            <a:solidFill>
              <a:srgbClr val="81D41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45"/>
          <p:cNvSpPr/>
          <p:nvPr/>
        </p:nvSpPr>
        <p:spPr>
          <a:xfrm>
            <a:off x="1584720" y="365040"/>
            <a:ext cx="9768600" cy="1324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Current work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6760" y="86760"/>
            <a:ext cx="12017160" cy="670500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435240" y="1567440"/>
            <a:ext cx="7340040" cy="23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  <a:ea typeface="DejaVu Sans"/>
              </a:rPr>
              <a:t>High dimensionality </a:t>
            </a:r>
            <a:endParaRPr lang="en-US" sz="4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Haralick Features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86760" y="1381680"/>
            <a:ext cx="116892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tilt_fault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3401999" y="1309680"/>
            <a:ext cx="3596678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…, 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 baseline="-33000" dirty="0" err="1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783720" y="684720"/>
            <a:ext cx="178452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Geophysics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309" name="Group 4"/>
          <p:cNvGrpSpPr/>
          <p:nvPr/>
        </p:nvGrpSpPr>
        <p:grpSpPr>
          <a:xfrm>
            <a:off x="1103760" y="2520000"/>
            <a:ext cx="4007520" cy="783000"/>
            <a:chOff x="1103760" y="2520000"/>
            <a:chExt cx="4007520" cy="783000"/>
          </a:xfrm>
        </p:grpSpPr>
        <p:sp>
          <p:nvSpPr>
            <p:cNvPr id="310" name="CustomShape 5"/>
            <p:cNvSpPr/>
            <p:nvPr/>
          </p:nvSpPr>
          <p:spPr>
            <a:xfrm>
              <a:off x="1103760" y="2520000"/>
              <a:ext cx="4007520" cy="783000"/>
            </a:xfrm>
            <a:prstGeom prst="rect">
              <a:avLst/>
            </a:prstGeom>
            <a:solidFill>
              <a:srgbClr val="FF8000">
                <a:alpha val="70000"/>
              </a:srgbClr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6"/>
            <p:cNvSpPr/>
            <p:nvPr/>
          </p:nvSpPr>
          <p:spPr>
            <a:xfrm>
              <a:off x="1190880" y="2607120"/>
              <a:ext cx="3920400" cy="60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NxN → m, 	m &lt;&lt; N</a:t>
              </a:r>
              <a:r>
                <a:rPr lang="en-US" sz="2400" b="0" strike="noStrike" spc="-1" baseline="33000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312" name="Picture 311"/>
          <p:cNvPicPr/>
          <p:nvPr/>
        </p:nvPicPr>
        <p:blipFill>
          <a:blip r:embed="rId2"/>
          <a:stretch/>
        </p:blipFill>
        <p:spPr>
          <a:xfrm>
            <a:off x="1280160" y="1156320"/>
            <a:ext cx="872640" cy="869400"/>
          </a:xfrm>
          <a:prstGeom prst="rect">
            <a:avLst/>
          </a:prstGeom>
          <a:ln>
            <a:noFill/>
          </a:ln>
        </p:spPr>
      </p:pic>
      <p:sp>
        <p:nvSpPr>
          <p:cNvPr id="313" name="CustomShape 7"/>
          <p:cNvSpPr/>
          <p:nvPr/>
        </p:nvSpPr>
        <p:spPr>
          <a:xfrm>
            <a:off x="2438280" y="1396440"/>
            <a:ext cx="609120" cy="434880"/>
          </a:xfrm>
          <a:custGeom>
            <a:avLst/>
            <a:gdLst/>
            <a:ahLst/>
            <a:cxnLst/>
            <a:rect l="l" t="t" r="r" b="b"/>
            <a:pathLst>
              <a:path w="1696" h="1212">
                <a:moveTo>
                  <a:pt x="0" y="302"/>
                </a:moveTo>
                <a:lnTo>
                  <a:pt x="1271" y="302"/>
                </a:lnTo>
                <a:lnTo>
                  <a:pt x="1271" y="0"/>
                </a:lnTo>
                <a:lnTo>
                  <a:pt x="1695" y="605"/>
                </a:lnTo>
                <a:lnTo>
                  <a:pt x="1271" y="1211"/>
                </a:lnTo>
                <a:lnTo>
                  <a:pt x="1271" y="908"/>
                </a:lnTo>
                <a:lnTo>
                  <a:pt x="0" y="908"/>
                </a:lnTo>
                <a:lnTo>
                  <a:pt x="0" y="302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8"/>
          <p:cNvSpPr/>
          <p:nvPr/>
        </p:nvSpPr>
        <p:spPr>
          <a:xfrm>
            <a:off x="3879000" y="720000"/>
            <a:ext cx="1628280" cy="2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mD vector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67680" y="0"/>
            <a:ext cx="1186236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High</a:t>
            </a: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Noto Sans CJK SC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dimensionality | encoding through texture features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6" name="Line 10"/>
          <p:cNvSpPr/>
          <p:nvPr/>
        </p:nvSpPr>
        <p:spPr>
          <a:xfrm>
            <a:off x="783720" y="1008000"/>
            <a:ext cx="15922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Line 11"/>
          <p:cNvSpPr/>
          <p:nvPr/>
        </p:nvSpPr>
        <p:spPr>
          <a:xfrm>
            <a:off x="3664080" y="1008000"/>
            <a:ext cx="15922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12"/>
          <p:cNvSpPr/>
          <p:nvPr/>
        </p:nvSpPr>
        <p:spPr>
          <a:xfrm>
            <a:off x="144360" y="3960000"/>
            <a:ext cx="511128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Noto Sans CJK SC"/>
              </a:rPr>
              <a:t>What can we explore and expect to achieve?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Separability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Geological meaning 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"Diversity" (class hierarchy?)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Uncertainty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9" name="CustomShape 13"/>
          <p:cNvSpPr/>
          <p:nvPr/>
        </p:nvSpPr>
        <p:spPr>
          <a:xfrm>
            <a:off x="4644000" y="4680000"/>
            <a:ext cx="7847640" cy="19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Simpler ML architectures: SVM, KNN, RF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Tasks: classification, regression (parameter extraction), feature ranking</a:t>
            </a:r>
            <a:endParaRPr lang="en-US" sz="1800" b="0" strike="noStrike" spc="-1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Scalabitliy (&gt;&gt;50k samples, less time/memory)</a:t>
            </a: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Interpretability, explainability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0" name="CustomShape 14"/>
          <p:cNvSpPr/>
          <p:nvPr/>
        </p:nvSpPr>
        <p:spPr>
          <a:xfrm>
            <a:off x="3564000" y="4788000"/>
            <a:ext cx="863640" cy="1079640"/>
          </a:xfrm>
          <a:custGeom>
            <a:avLst/>
            <a:gdLst/>
            <a:ahLst/>
            <a:cxnLst/>
            <a:rect l="l" t="t" r="r" b="b"/>
            <a:pathLst>
              <a:path w="2402" h="3002">
                <a:moveTo>
                  <a:pt x="0" y="1500"/>
                </a:moveTo>
                <a:lnTo>
                  <a:pt x="477" y="0"/>
                </a:lnTo>
                <a:lnTo>
                  <a:pt x="477" y="750"/>
                </a:lnTo>
                <a:lnTo>
                  <a:pt x="1923" y="750"/>
                </a:lnTo>
                <a:lnTo>
                  <a:pt x="1923" y="0"/>
                </a:lnTo>
                <a:lnTo>
                  <a:pt x="2401" y="1500"/>
                </a:lnTo>
                <a:lnTo>
                  <a:pt x="1923" y="3001"/>
                </a:lnTo>
                <a:lnTo>
                  <a:pt x="1923" y="2250"/>
                </a:lnTo>
                <a:lnTo>
                  <a:pt x="477" y="2250"/>
                </a:lnTo>
                <a:lnTo>
                  <a:pt x="477" y="3001"/>
                </a:lnTo>
                <a:lnTo>
                  <a:pt x="0" y="1500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86760" y="1381680"/>
            <a:ext cx="116892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tilt_fault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401999" y="1309680"/>
            <a:ext cx="3462121" cy="60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…,   f</a:t>
            </a:r>
            <a:r>
              <a:rPr lang="en-US" sz="2400" b="0" strike="noStrike" spc="-1" baseline="-33000" dirty="0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]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323" name="Group 3"/>
          <p:cNvGrpSpPr/>
          <p:nvPr/>
        </p:nvGrpSpPr>
        <p:grpSpPr>
          <a:xfrm>
            <a:off x="1103760" y="2520000"/>
            <a:ext cx="4080240" cy="783000"/>
            <a:chOff x="1103760" y="2520000"/>
            <a:chExt cx="4080240" cy="783000"/>
          </a:xfrm>
        </p:grpSpPr>
        <p:sp>
          <p:nvSpPr>
            <p:cNvPr id="324" name="CustomShape 4"/>
            <p:cNvSpPr/>
            <p:nvPr/>
          </p:nvSpPr>
          <p:spPr>
            <a:xfrm>
              <a:off x="1103760" y="2520000"/>
              <a:ext cx="4080240" cy="783000"/>
            </a:xfrm>
            <a:prstGeom prst="rect">
              <a:avLst/>
            </a:prstGeom>
            <a:solidFill>
              <a:srgbClr val="FF8000">
                <a:alpha val="70000"/>
              </a:srgbClr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5"/>
            <p:cNvSpPr/>
            <p:nvPr/>
          </p:nvSpPr>
          <p:spPr>
            <a:xfrm>
              <a:off x="1192320" y="2607120"/>
              <a:ext cx="3991680" cy="60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40x40 → 13, 	13 &lt;&lt; 1600</a:t>
              </a:r>
              <a:endParaRPr lang="en-US" sz="2400" b="0" strike="noStrike" spc="-1">
                <a:latin typeface="Arial"/>
              </a:endParaRPr>
            </a:p>
          </p:txBody>
        </p:sp>
      </p:grpSp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1280160" y="1156320"/>
            <a:ext cx="872640" cy="869400"/>
          </a:xfrm>
          <a:prstGeom prst="rect">
            <a:avLst/>
          </a:prstGeom>
          <a:ln>
            <a:noFill/>
          </a:ln>
        </p:spPr>
      </p:pic>
      <p:sp>
        <p:nvSpPr>
          <p:cNvPr id="327" name="CustomShape 6"/>
          <p:cNvSpPr/>
          <p:nvPr/>
        </p:nvSpPr>
        <p:spPr>
          <a:xfrm>
            <a:off x="2438280" y="1396440"/>
            <a:ext cx="609120" cy="434880"/>
          </a:xfrm>
          <a:custGeom>
            <a:avLst/>
            <a:gdLst/>
            <a:ahLst/>
            <a:cxnLst/>
            <a:rect l="l" t="t" r="r" b="b"/>
            <a:pathLst>
              <a:path w="1696" h="1212">
                <a:moveTo>
                  <a:pt x="0" y="302"/>
                </a:moveTo>
                <a:lnTo>
                  <a:pt x="1271" y="302"/>
                </a:lnTo>
                <a:lnTo>
                  <a:pt x="1271" y="0"/>
                </a:lnTo>
                <a:lnTo>
                  <a:pt x="1695" y="605"/>
                </a:lnTo>
                <a:lnTo>
                  <a:pt x="1271" y="1211"/>
                </a:lnTo>
                <a:lnTo>
                  <a:pt x="1271" y="908"/>
                </a:lnTo>
                <a:lnTo>
                  <a:pt x="0" y="908"/>
                </a:lnTo>
                <a:lnTo>
                  <a:pt x="0" y="302"/>
                </a:lnTo>
              </a:path>
            </a:pathLst>
          </a:cu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7"/>
          <p:cNvSpPr/>
          <p:nvPr/>
        </p:nvSpPr>
        <p:spPr>
          <a:xfrm>
            <a:off x="7317360" y="864000"/>
            <a:ext cx="455544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8000"/>
                </a:solidFill>
                <a:latin typeface="Arial"/>
                <a:ea typeface="Noto Sans CJK SC"/>
              </a:rPr>
              <a:t>Grey Level Co-occurrence Matrix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Line 8"/>
          <p:cNvSpPr/>
          <p:nvPr/>
        </p:nvSpPr>
        <p:spPr>
          <a:xfrm flipV="1">
            <a:off x="7128000" y="1283040"/>
            <a:ext cx="4925880" cy="12960"/>
          </a:xfrm>
          <a:prstGeom prst="line">
            <a:avLst/>
          </a:prstGeom>
          <a:ln w="36000">
            <a:solidFill>
              <a:srgbClr val="FF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67680" y="0"/>
            <a:ext cx="11862360" cy="5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High</a:t>
            </a: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Noto Sans CJK SC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dimensionality | encoding through texture features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31" name="Picture 330"/>
          <p:cNvPicPr/>
          <p:nvPr/>
        </p:nvPicPr>
        <p:blipFill>
          <a:blip r:embed="rId3"/>
          <a:stretch/>
        </p:blipFill>
        <p:spPr>
          <a:xfrm>
            <a:off x="6895440" y="1675800"/>
            <a:ext cx="5276160" cy="68940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4"/>
          <a:stretch/>
        </p:blipFill>
        <p:spPr>
          <a:xfrm>
            <a:off x="6864120" y="1440000"/>
            <a:ext cx="5339160" cy="18540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5"/>
          <a:stretch/>
        </p:blipFill>
        <p:spPr>
          <a:xfrm>
            <a:off x="9492840" y="2481840"/>
            <a:ext cx="2688120" cy="3853440"/>
          </a:xfrm>
          <a:prstGeom prst="rect">
            <a:avLst/>
          </a:prstGeom>
          <a:ln>
            <a:noFill/>
          </a:ln>
        </p:spPr>
      </p:pic>
      <p:pic>
        <p:nvPicPr>
          <p:cNvPr id="334" name="Picture 333"/>
          <p:cNvPicPr/>
          <p:nvPr/>
        </p:nvPicPr>
        <p:blipFill>
          <a:blip r:embed="rId6"/>
          <a:stretch/>
        </p:blipFill>
        <p:spPr>
          <a:xfrm>
            <a:off x="6876000" y="2446560"/>
            <a:ext cx="2580840" cy="4410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7"/>
          <a:stretch/>
        </p:blipFill>
        <p:spPr>
          <a:xfrm>
            <a:off x="6480000" y="4464000"/>
            <a:ext cx="2987280" cy="2352240"/>
          </a:xfrm>
          <a:prstGeom prst="rect">
            <a:avLst/>
          </a:prstGeom>
          <a:ln>
            <a:noFill/>
          </a:ln>
        </p:spPr>
      </p:pic>
      <p:sp>
        <p:nvSpPr>
          <p:cNvPr id="336" name="CustomShape 10"/>
          <p:cNvSpPr/>
          <p:nvPr/>
        </p:nvSpPr>
        <p:spPr>
          <a:xfrm>
            <a:off x="10506600" y="6570000"/>
            <a:ext cx="1684800" cy="2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Haralick </a:t>
            </a:r>
            <a:r>
              <a:rPr lang="en-US" sz="1200" b="0" i="1" strike="noStrike" spc="-1">
                <a:solidFill>
                  <a:srgbClr val="C9211E"/>
                </a:solidFill>
                <a:latin typeface="Arial"/>
                <a:ea typeface="DejaVu Sans"/>
              </a:rPr>
              <a:t>et al, </a:t>
            </a:r>
            <a:r>
              <a:rPr lang="en-US" sz="1200" b="0" strike="noStrike" spc="-1">
                <a:solidFill>
                  <a:srgbClr val="C9211E"/>
                </a:solidFill>
                <a:latin typeface="Arial"/>
                <a:ea typeface="DejaVu Sans"/>
              </a:rPr>
              <a:t>1973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1"/>
          <p:cNvSpPr/>
          <p:nvPr/>
        </p:nvSpPr>
        <p:spPr>
          <a:xfrm>
            <a:off x="783720" y="684720"/>
            <a:ext cx="1784520" cy="41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Geophysics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8" name="CustomShape 12"/>
          <p:cNvSpPr/>
          <p:nvPr/>
        </p:nvSpPr>
        <p:spPr>
          <a:xfrm>
            <a:off x="3879000" y="720000"/>
            <a:ext cx="1628280" cy="2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Noto Sans CJK SC"/>
              </a:rPr>
              <a:t>mD vector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Line 13"/>
          <p:cNvSpPr/>
          <p:nvPr/>
        </p:nvSpPr>
        <p:spPr>
          <a:xfrm>
            <a:off x="783720" y="1008000"/>
            <a:ext cx="15922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Line 14"/>
          <p:cNvSpPr/>
          <p:nvPr/>
        </p:nvSpPr>
        <p:spPr>
          <a:xfrm>
            <a:off x="3664080" y="1008000"/>
            <a:ext cx="15922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</TotalTime>
  <Words>1858</Words>
  <Application>Microsoft Office PowerPoint</Application>
  <PresentationFormat>Widescreen</PresentationFormat>
  <Paragraphs>343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Lato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Solmaz Jahangir</dc:creator>
  <dc:description/>
  <cp:lastModifiedBy>Mark Jessell</cp:lastModifiedBy>
  <cp:revision>271</cp:revision>
  <dcterms:created xsi:type="dcterms:W3CDTF">2022-04-11T23:22:29Z</dcterms:created>
  <dcterms:modified xsi:type="dcterms:W3CDTF">2023-07-21T08:23:36Z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0x010100BBD80433F514FF4890CBD4A6E06E5ACE</vt:lpwstr>
  </property>
  <property fmtid="{D5CDD505-2E9C-101B-9397-08002B2CF9AE}" pid="3" name="MediaServiceImageTags">
    <vt:lpwstr/>
  </property>
</Properties>
</file>